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4">
  <p:sldMasterIdLst>
    <p:sldMasterId id="2147483660" r:id="rId1"/>
  </p:sldMasterIdLst>
  <p:notesMasterIdLst>
    <p:notesMasterId r:id="rId46"/>
  </p:notesMasterIdLst>
  <p:sldIdLst>
    <p:sldId id="257" r:id="rId2"/>
    <p:sldId id="521" r:id="rId3"/>
    <p:sldId id="590" r:id="rId4"/>
    <p:sldId id="588" r:id="rId5"/>
    <p:sldId id="589" r:id="rId6"/>
    <p:sldId id="620" r:id="rId7"/>
    <p:sldId id="621" r:id="rId8"/>
    <p:sldId id="622" r:id="rId9"/>
    <p:sldId id="591" r:id="rId10"/>
    <p:sldId id="592" r:id="rId11"/>
    <p:sldId id="593" r:id="rId12"/>
    <p:sldId id="594" r:id="rId13"/>
    <p:sldId id="595" r:id="rId14"/>
    <p:sldId id="596" r:id="rId15"/>
    <p:sldId id="597" r:id="rId16"/>
    <p:sldId id="598" r:id="rId17"/>
    <p:sldId id="623" r:id="rId18"/>
    <p:sldId id="624" r:id="rId19"/>
    <p:sldId id="625" r:id="rId20"/>
    <p:sldId id="626" r:id="rId21"/>
    <p:sldId id="627" r:id="rId22"/>
    <p:sldId id="628" r:id="rId23"/>
    <p:sldId id="629" r:id="rId24"/>
    <p:sldId id="630" r:id="rId25"/>
    <p:sldId id="599" r:id="rId26"/>
    <p:sldId id="618" r:id="rId27"/>
    <p:sldId id="601" r:id="rId28"/>
    <p:sldId id="602" r:id="rId29"/>
    <p:sldId id="603" r:id="rId30"/>
    <p:sldId id="604" r:id="rId31"/>
    <p:sldId id="605" r:id="rId32"/>
    <p:sldId id="619" r:id="rId33"/>
    <p:sldId id="607" r:id="rId34"/>
    <p:sldId id="608" r:id="rId35"/>
    <p:sldId id="610" r:id="rId36"/>
    <p:sldId id="611" r:id="rId37"/>
    <p:sldId id="612" r:id="rId38"/>
    <p:sldId id="613" r:id="rId39"/>
    <p:sldId id="614" r:id="rId40"/>
    <p:sldId id="615" r:id="rId41"/>
    <p:sldId id="616" r:id="rId42"/>
    <p:sldId id="617" r:id="rId43"/>
    <p:sldId id="305" r:id="rId44"/>
    <p:sldId id="510" r:id="rId45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hirton Lopes" initials="A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3300"/>
    <a:srgbClr val="37B399"/>
    <a:srgbClr val="191919"/>
    <a:srgbClr val="424E66"/>
    <a:srgbClr val="DEEBE2"/>
    <a:srgbClr val="DFEAE2"/>
    <a:srgbClr val="FFFFFF"/>
    <a:srgbClr val="292929"/>
    <a:srgbClr val="252525"/>
    <a:srgbClr val="FE7402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8243" autoAdjust="0"/>
    <p:restoredTop sz="94330" autoAdjust="0"/>
  </p:normalViewPr>
  <p:slideViewPr>
    <p:cSldViewPr>
      <p:cViewPr varScale="1">
        <p:scale>
          <a:sx n="86" d="100"/>
          <a:sy n="86" d="100"/>
        </p:scale>
        <p:origin x="-1818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5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5-10T15:15:41.068" idx="1">
    <p:pos x="10" y="10"/>
    <p:text>Aprendizagem é o processo de aquisição de conhecimentos, comportamentos, habilidades, valores ou preferências existentes ou modificados.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19716FC-93A6-4D86-8A82-4A929F1962EF}" type="datetimeFigureOut">
              <a:rPr lang="pt-BR"/>
              <a:pPr>
                <a:defRPr/>
              </a:pPr>
              <a:t>26/02/2019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ADF5464-EF1D-4262-B69B-7D7B797293AD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23586019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>
            <a:extLst>
              <a:ext uri="{FF2B5EF4-FFF2-40B4-BE49-F238E27FC236}">
                <a16:creationId xmlns="" xmlns:a16="http://schemas.microsoft.com/office/drawing/2014/main" id="{26F2E359-7A38-F84E-957F-6E1D15C6E5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6" name="Notes Placeholder 2">
            <a:extLst>
              <a:ext uri="{FF2B5EF4-FFF2-40B4-BE49-F238E27FC236}">
                <a16:creationId xmlns="" xmlns:a16="http://schemas.microsoft.com/office/drawing/2014/main" id="{55F45160-ACD6-3C47-B0F0-7F711CDC10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buFontTx/>
              <a:buChar char="-"/>
            </a:pPr>
            <a:r>
              <a:rPr lang="en-US" altLang="en-US"/>
              <a:t>Machines that learn to represent the world from experience.</a:t>
            </a:r>
          </a:p>
          <a:p>
            <a:pPr marL="171450" indent="-171450">
              <a:buFontTx/>
              <a:buChar char="-"/>
            </a:pPr>
            <a:endParaRPr lang="en-US" altLang="en-US"/>
          </a:p>
          <a:p>
            <a:pPr marL="171450" indent="-171450">
              <a:buFontTx/>
              <a:buChar char="-"/>
            </a:pPr>
            <a:r>
              <a:rPr lang="en-US" altLang="en-US"/>
              <a:t>Deep Learning is no magic! Just statistics in a black box, butexceptional effective at learning patterns.</a:t>
            </a:r>
          </a:p>
          <a:p>
            <a:pPr marL="171450" indent="-171450">
              <a:buFontTx/>
              <a:buChar char="-"/>
            </a:pPr>
            <a:endParaRPr lang="en-US" altLang="en-US"/>
          </a:p>
          <a:p>
            <a:pPr marL="171450" indent="-171450">
              <a:buFontTx/>
              <a:buChar char="-"/>
            </a:pPr>
            <a:r>
              <a:rPr lang="en-US" altLang="en-US"/>
              <a:t>We haven’t figured out creativity and human-empathy.</a:t>
            </a:r>
          </a:p>
          <a:p>
            <a:pPr marL="171450" indent="-171450">
              <a:buFontTx/>
              <a:buChar char="-"/>
            </a:pPr>
            <a:endParaRPr lang="en-US" altLang="en-US"/>
          </a:p>
          <a:p>
            <a:pPr marL="171450" indent="-171450">
              <a:buFontTx/>
              <a:buChar char="-"/>
            </a:pPr>
            <a:r>
              <a:rPr lang="en-US" altLang="en-US"/>
              <a:t>Transitioning from research to consumer products. Will make thetools you use every day work better, faster and smarter.</a:t>
            </a:r>
          </a:p>
        </p:txBody>
      </p:sp>
      <p:sp>
        <p:nvSpPr>
          <p:cNvPr id="103427" name="Slide Number Placeholder 3">
            <a:extLst>
              <a:ext uri="{FF2B5EF4-FFF2-40B4-BE49-F238E27FC236}">
                <a16:creationId xmlns="" xmlns:a16="http://schemas.microsoft.com/office/drawing/2014/main" id="{C012A862-3C67-A443-9482-AE09DD4792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C77031A-D336-DF48-9F41-7D7BA10A8741}" type="slidenum">
              <a:rPr lang="pt-BR" altLang="pt-BR" smtClean="0">
                <a:latin typeface="Calibri" panose="020F0502020204030204" pitchFamily="34" charset="0"/>
              </a:rPr>
              <a:pPr/>
              <a:t>4</a:t>
            </a:fld>
            <a:endParaRPr lang="pt-BR" altLang="pt-B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166995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5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54276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18E8675-0356-4BB4-BD31-10AF1937035E}" type="slidenum">
              <a:rPr lang="pt-BR" altLang="en-US">
                <a:cs typeface="Arial" pitchFamily="34" charset="0"/>
              </a:rPr>
              <a:pPr/>
              <a:t>42</a:t>
            </a:fld>
            <a:endParaRPr lang="pt-BR" altLang="en-US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233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/>
          </a:p>
        </p:txBody>
      </p:sp>
      <p:sp>
        <p:nvSpPr>
          <p:cNvPr id="87044" name="Espaço Reservado para Rodapé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/>
          </a:p>
        </p:txBody>
      </p:sp>
      <p:sp>
        <p:nvSpPr>
          <p:cNvPr id="87045" name="Espaço Reservado para Número de Slide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A06CAE5-F237-432C-B437-894895A2E83F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43</a:t>
            </a:fld>
            <a:endParaRPr lang="pt-BR"/>
          </a:p>
        </p:txBody>
      </p:sp>
      <p:sp>
        <p:nvSpPr>
          <p:cNvPr id="87046" name="Espaço Reservado para Cabeçalho 5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/>
              <a:t>Sistemas Imunológicos Artificiais</a:t>
            </a:r>
          </a:p>
        </p:txBody>
      </p:sp>
    </p:spTree>
    <p:extLst>
      <p:ext uri="{BB962C8B-B14F-4D97-AF65-F5344CB8AC3E}">
        <p14:creationId xmlns="" xmlns:p14="http://schemas.microsoft.com/office/powerpoint/2010/main" val="1104774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7" name="Shape 387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1214867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>
            <a:extLst>
              <a:ext uri="{FF2B5EF4-FFF2-40B4-BE49-F238E27FC236}">
                <a16:creationId xmlns="" xmlns:a16="http://schemas.microsoft.com/office/drawing/2014/main" id="{26F2E359-7A38-F84E-957F-6E1D15C6E5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6" name="Notes Placeholder 2">
            <a:extLst>
              <a:ext uri="{FF2B5EF4-FFF2-40B4-BE49-F238E27FC236}">
                <a16:creationId xmlns="" xmlns:a16="http://schemas.microsoft.com/office/drawing/2014/main" id="{55F45160-ACD6-3C47-B0F0-7F711CDC10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buFontTx/>
              <a:buChar char="-"/>
            </a:pPr>
            <a:r>
              <a:rPr lang="en-US" altLang="en-US"/>
              <a:t>Machines that learn to represent the world from experience.</a:t>
            </a:r>
          </a:p>
          <a:p>
            <a:pPr marL="171450" indent="-171450">
              <a:buFontTx/>
              <a:buChar char="-"/>
            </a:pPr>
            <a:endParaRPr lang="en-US" altLang="en-US"/>
          </a:p>
          <a:p>
            <a:pPr marL="171450" indent="-171450">
              <a:buFontTx/>
              <a:buChar char="-"/>
            </a:pPr>
            <a:r>
              <a:rPr lang="en-US" altLang="en-US"/>
              <a:t>Deep Learning is no magic! Just statistics in a black box, butexceptional effective at learning patterns.</a:t>
            </a:r>
          </a:p>
          <a:p>
            <a:pPr marL="171450" indent="-171450">
              <a:buFontTx/>
              <a:buChar char="-"/>
            </a:pPr>
            <a:endParaRPr lang="en-US" altLang="en-US"/>
          </a:p>
          <a:p>
            <a:pPr marL="171450" indent="-171450">
              <a:buFontTx/>
              <a:buChar char="-"/>
            </a:pPr>
            <a:r>
              <a:rPr lang="en-US" altLang="en-US"/>
              <a:t>We haven’t figured out creativity and human-empathy.</a:t>
            </a:r>
          </a:p>
          <a:p>
            <a:pPr marL="171450" indent="-171450">
              <a:buFontTx/>
              <a:buChar char="-"/>
            </a:pPr>
            <a:endParaRPr lang="en-US" altLang="en-US"/>
          </a:p>
          <a:p>
            <a:pPr marL="171450" indent="-171450">
              <a:buFontTx/>
              <a:buChar char="-"/>
            </a:pPr>
            <a:r>
              <a:rPr lang="en-US" altLang="en-US"/>
              <a:t>Transitioning from research to consumer products. Will make thetools you use every day work better, faster and smarter.</a:t>
            </a:r>
          </a:p>
        </p:txBody>
      </p:sp>
      <p:sp>
        <p:nvSpPr>
          <p:cNvPr id="103427" name="Slide Number Placeholder 3">
            <a:extLst>
              <a:ext uri="{FF2B5EF4-FFF2-40B4-BE49-F238E27FC236}">
                <a16:creationId xmlns="" xmlns:a16="http://schemas.microsoft.com/office/drawing/2014/main" id="{C012A862-3C67-A443-9482-AE09DD4792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C77031A-D336-DF48-9F41-7D7BA10A8741}" type="slidenum">
              <a:rPr lang="pt-BR" altLang="pt-BR" smtClean="0">
                <a:latin typeface="Calibri" panose="020F0502020204030204" pitchFamily="34" charset="0"/>
              </a:rPr>
              <a:pPr/>
              <a:t>5</a:t>
            </a:fld>
            <a:endParaRPr lang="pt-BR" altLang="pt-B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16699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7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47108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C31FEE3-FBF4-4B9F-A56C-E6987451457C}" type="slidenum">
              <a:rPr lang="pt-BR" altLang="en-US">
                <a:cs typeface="Arial" pitchFamily="34" charset="0"/>
              </a:rPr>
              <a:pPr/>
              <a:t>35</a:t>
            </a:fld>
            <a:endParaRPr lang="pt-BR" altLang="en-US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48132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C23F8CD-1EEF-4F60-BE78-52B0243BB668}" type="slidenum">
              <a:rPr lang="pt-BR" altLang="en-US">
                <a:cs typeface="Arial" pitchFamily="34" charset="0"/>
              </a:rPr>
              <a:pPr/>
              <a:t>36</a:t>
            </a:fld>
            <a:endParaRPr lang="pt-BR" altLang="en-US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49156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B704992-9546-4B85-A9B8-418A2E7C0FBE}" type="slidenum">
              <a:rPr lang="pt-BR" altLang="en-US">
                <a:cs typeface="Arial" pitchFamily="34" charset="0"/>
              </a:rPr>
              <a:pPr/>
              <a:t>37</a:t>
            </a:fld>
            <a:endParaRPr lang="pt-BR" altLang="en-US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50180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7E8980E-802D-4684-972E-65FFBF1924FF}" type="slidenum">
              <a:rPr lang="pt-BR" altLang="en-US">
                <a:cs typeface="Arial" pitchFamily="34" charset="0"/>
              </a:rPr>
              <a:pPr/>
              <a:t>38</a:t>
            </a:fld>
            <a:endParaRPr lang="pt-BR" altLang="en-US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51204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86E5595-64DF-414A-BF95-129A9F43E541}" type="slidenum">
              <a:rPr lang="pt-BR" altLang="en-US">
                <a:cs typeface="Arial" pitchFamily="34" charset="0"/>
              </a:rPr>
              <a:pPr/>
              <a:t>39</a:t>
            </a:fld>
            <a:endParaRPr lang="pt-BR" altLang="en-US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52228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3AE0BCD-5FB9-4602-A048-42AFC9F57F66}" type="slidenum">
              <a:rPr lang="pt-BR" altLang="en-US">
                <a:cs typeface="Arial" pitchFamily="34" charset="0"/>
              </a:rPr>
              <a:pPr/>
              <a:t>40</a:t>
            </a:fld>
            <a:endParaRPr lang="pt-BR" altLang="en-US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1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53252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27F2DBE-E552-43AF-B1FE-1BB938566BFA}" type="slidenum">
              <a:rPr lang="pt-BR" altLang="en-US">
                <a:cs typeface="Arial" pitchFamily="34" charset="0"/>
              </a:rPr>
              <a:pPr/>
              <a:t>41</a:t>
            </a:fld>
            <a:endParaRPr lang="pt-BR" altLang="en-US">
              <a:cs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 userDrawn="1"/>
        </p:nvSpPr>
        <p:spPr>
          <a:xfrm>
            <a:off x="-2700" y="6381328"/>
            <a:ext cx="9146699" cy="478656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7"/>
          <p:cNvSpPr>
            <a:spLocks noGrp="1"/>
          </p:cNvSpPr>
          <p:nvPr>
            <p:ph type="ctrTitle" hasCustomPrompt="1"/>
          </p:nvPr>
        </p:nvSpPr>
        <p:spPr>
          <a:xfrm>
            <a:off x="3779912" y="1988840"/>
            <a:ext cx="4847765" cy="1470025"/>
          </a:xfrm>
          <a:effectLst/>
        </p:spPr>
        <p:txBody>
          <a:bodyPr anchor="ctr"/>
          <a:lstStyle>
            <a:lvl1pPr algn="ctr">
              <a:defRPr lang="en-US" b="1" strike="noStrike" cap="none" spc="0" dirty="0">
                <a:ln w="18415" cmpd="sng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rebuchet MS" pitchFamily="34" charset="0"/>
                <a:cs typeface="Traditional Arabic" pitchFamily="18" charset="-78"/>
              </a:defRPr>
            </a:lvl1pPr>
          </a:lstStyle>
          <a:p>
            <a:r>
              <a:rPr lang="pt-BR" dirty="0"/>
              <a:t>CLIQUE PARA EDITAR O ESTILO DO TÍTULO MESTRE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37332D-0D75-480A-A767-17E865754B27}" type="datetime1">
              <a:rPr lang="pt-BR"/>
              <a:pPr>
                <a:defRPr/>
              </a:pPr>
              <a:t>26/02/2019</a:t>
            </a:fld>
            <a:endParaRPr lang="pt-BR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7692DC-D8E1-4548-A8A9-7BB5D20D5B39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A8A72E-2C35-45A5-9456-45E9C62B223F}" type="datetime1">
              <a:rPr lang="pt-BR"/>
              <a:pPr>
                <a:defRPr/>
              </a:pPr>
              <a:t>26/02/2019</a:t>
            </a:fld>
            <a:endParaRPr lang="pt-BR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81AAF9-0983-41FE-8ED7-C20DC9FE3597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Background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63935091"/>
      </p:ext>
    </p:extLst>
  </p:cSld>
  <p:clrMapOvr>
    <a:masterClrMapping/>
  </p:clrMapOvr>
  <p:transition spd="slow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39552" y="260648"/>
            <a:ext cx="7056784" cy="504056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95536" y="1268760"/>
            <a:ext cx="7916416" cy="5184576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  <p:extLst>
      <p:ext uri="{BB962C8B-B14F-4D97-AF65-F5344CB8AC3E}">
        <p14:creationId xmlns="" xmlns:p14="http://schemas.microsoft.com/office/powerpoint/2010/main" val="766711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8640960" cy="940966"/>
          </a:xfrm>
        </p:spPr>
        <p:txBody>
          <a:bodyPr/>
          <a:lstStyle>
            <a:lvl1pPr algn="ctr">
              <a:defRPr sz="3600" b="1" i="0">
                <a:solidFill>
                  <a:schemeClr val="tx1"/>
                </a:solidFill>
                <a:latin typeface="+mj-lt"/>
                <a:ea typeface="Arial Unicode MS" pitchFamily="34" charset="-128"/>
                <a:cs typeface="Arial Unicode MS" pitchFamily="34" charset="-128"/>
              </a:defRPr>
            </a:lvl1pPr>
          </a:lstStyle>
          <a:p>
            <a:r>
              <a:rPr lang="pt-BR" dirty="0"/>
              <a:t>Clique para editar o estilo do título mestre</a:t>
            </a:r>
            <a:endParaRPr lang="en-US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"/>
          </p:nvPr>
        </p:nvSpPr>
        <p:spPr>
          <a:xfrm>
            <a:off x="251520" y="1340768"/>
            <a:ext cx="8640960" cy="4909646"/>
          </a:xfrm>
        </p:spPr>
        <p:txBody>
          <a:bodyPr/>
          <a:lstStyle>
            <a:lvl1pPr>
              <a:spcBef>
                <a:spcPts val="1200"/>
              </a:spcBef>
              <a:spcAft>
                <a:spcPts val="1200"/>
              </a:spcAft>
              <a:buClr>
                <a:srgbClr val="FE7402"/>
              </a:buClr>
              <a:defRPr sz="2400">
                <a:latin typeface="Calibri Light" panose="020F0302020204030204" pitchFamily="34" charset="0"/>
              </a:defRPr>
            </a:lvl1pPr>
            <a:lvl2pPr>
              <a:defRPr sz="2000">
                <a:latin typeface="Calibri Light" pitchFamily="34" charset="0"/>
              </a:defRPr>
            </a:lvl2pPr>
            <a:lvl3pPr>
              <a:defRPr sz="1800">
                <a:latin typeface="Calibri Light" pitchFamily="34" charset="0"/>
              </a:defRPr>
            </a:lvl3pPr>
            <a:lvl4pPr>
              <a:defRPr sz="1800">
                <a:latin typeface="Calibri Light" pitchFamily="34" charset="0"/>
              </a:defRPr>
            </a:lvl4pPr>
            <a:lvl5pPr>
              <a:defRPr sz="1800">
                <a:latin typeface="Calibri Light" pitchFamily="34" charset="0"/>
              </a:defRPr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cxnSp>
        <p:nvCxnSpPr>
          <p:cNvPr id="11" name="Conector reto 10"/>
          <p:cNvCxnSpPr/>
          <p:nvPr userDrawn="1"/>
        </p:nvCxnSpPr>
        <p:spPr>
          <a:xfrm>
            <a:off x="251520" y="1196752"/>
            <a:ext cx="8541499" cy="0"/>
          </a:xfrm>
          <a:prstGeom prst="line">
            <a:avLst/>
          </a:prstGeom>
          <a:ln w="28575">
            <a:solidFill>
              <a:srgbClr val="EC5F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5" name="Retângulo de cantos arredondados 4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ângulo 5"/>
          <p:cNvSpPr/>
          <p:nvPr/>
        </p:nvSpPr>
        <p:spPr>
          <a:xfrm flipV="1">
            <a:off x="69850" y="2376488"/>
            <a:ext cx="901382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tângulo 6"/>
          <p:cNvSpPr/>
          <p:nvPr/>
        </p:nvSpPr>
        <p:spPr>
          <a:xfrm>
            <a:off x="69850" y="2341563"/>
            <a:ext cx="901382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tângulo 7"/>
          <p:cNvSpPr/>
          <p:nvPr/>
        </p:nvSpPr>
        <p:spPr>
          <a:xfrm>
            <a:off x="68263" y="2468563"/>
            <a:ext cx="9015412" cy="4603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/>
          <a:lstStyle>
            <a:lvl1pPr algn="l">
              <a:buNone/>
              <a:defRPr sz="4000" b="0" cap="none"/>
            </a:lvl1pPr>
          </a:lstStyle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9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9A3FF5-9E97-4172-8D74-55A86EDD53DF}" type="datetime1">
              <a:rPr lang="pt-BR"/>
              <a:pPr>
                <a:defRPr/>
              </a:pPr>
              <a:t>26/02/2019</a:t>
            </a:fld>
            <a:endParaRPr lang="pt-BR"/>
          </a:p>
        </p:txBody>
      </p:sp>
      <p:sp>
        <p:nvSpPr>
          <p:cNvPr id="10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1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EA16CD-4382-42BE-891A-E8BA11668A4B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9" name="Espaço Reservado para Conteúdo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95CB8B-4ADF-42E5-ADD1-EB914C7C51C0}" type="datetime1">
              <a:rPr lang="pt-BR"/>
              <a:pPr>
                <a:defRPr/>
              </a:pPr>
              <a:t>26/02/2019</a:t>
            </a:fld>
            <a:endParaRPr lang="pt-BR"/>
          </a:p>
        </p:txBody>
      </p:sp>
      <p:sp>
        <p:nvSpPr>
          <p:cNvPr id="6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041610-E012-4E57-97F8-99AD254A5A98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13" name="Espaço Reservado para Conteúdo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943C45-0C8D-49F0-813D-9D3C8C5580F5}" type="datetime1">
              <a:rPr lang="pt-BR"/>
              <a:pPr>
                <a:defRPr/>
              </a:pPr>
              <a:t>26/02/2019</a:t>
            </a:fld>
            <a:endParaRPr lang="pt-BR"/>
          </a:p>
        </p:txBody>
      </p:sp>
      <p:sp>
        <p:nvSpPr>
          <p:cNvPr id="8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BD8B72-CFDB-4A3F-BAE6-B870CB4DEA01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1C1049-9DEE-4415-95FD-FB9B982D6420}" type="datetime1">
              <a:rPr lang="pt-BR"/>
              <a:pPr>
                <a:defRPr/>
              </a:pPr>
              <a:t>26/02/2019</a:t>
            </a:fld>
            <a:endParaRPr lang="pt-BR"/>
          </a:p>
        </p:txBody>
      </p:sp>
      <p:sp>
        <p:nvSpPr>
          <p:cNvPr id="4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FBBD2E-B988-4805-803C-7D3CE27A6C3C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9A8C33-8187-4A33-A558-8A4A8F546F71}" type="datetime1">
              <a:rPr lang="pt-BR"/>
              <a:pPr>
                <a:defRPr/>
              </a:pPr>
              <a:t>26/02/2019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F2104C-6C80-4799-8C6A-C0765871EF76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6" name="Retângulo de cantos arredondados 5"/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 algn="l">
              <a:buNone/>
              <a:defRPr sz="4000" b="0"/>
            </a:lvl1pPr>
          </a:lstStyle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2FD8EC-4C4C-470D-9D48-68AEC3A3B71F}" type="datetime1">
              <a:rPr lang="pt-BR"/>
              <a:pPr>
                <a:defRPr/>
              </a:pPr>
              <a:t>26/02/2019</a:t>
            </a:fld>
            <a:endParaRPr lang="pt-BR"/>
          </a:p>
        </p:txBody>
      </p:sp>
      <p:sp>
        <p:nvSpPr>
          <p:cNvPr id="8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5C9790-0216-4496-B188-77C2268EED10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 flipV="1">
            <a:off x="68263" y="4683125"/>
            <a:ext cx="900747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ângulo 5"/>
          <p:cNvSpPr/>
          <p:nvPr/>
        </p:nvSpPr>
        <p:spPr>
          <a:xfrm>
            <a:off x="68263" y="4649788"/>
            <a:ext cx="900747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tângulo 6"/>
          <p:cNvSpPr/>
          <p:nvPr/>
        </p:nvSpPr>
        <p:spPr>
          <a:xfrm>
            <a:off x="68263" y="4773613"/>
            <a:ext cx="9007475" cy="476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pt-BR" noProof="0"/>
              <a:t>Clique no ícone para adicionar uma imagem</a:t>
            </a:r>
            <a:endParaRPr lang="en-US" noProof="0" dirty="0"/>
          </a:p>
        </p:txBody>
      </p:sp>
      <p:sp>
        <p:nvSpPr>
          <p:cNvPr id="8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7760A3-1090-48C1-BD45-58206CEB9EAC}" type="datetime1">
              <a:rPr lang="pt-BR"/>
              <a:pPr>
                <a:defRPr/>
              </a:pPr>
              <a:t>26/02/2019</a:t>
            </a:fld>
            <a:endParaRPr lang="pt-BR"/>
          </a:p>
        </p:txBody>
      </p:sp>
      <p:sp>
        <p:nvSpPr>
          <p:cNvPr id="9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0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5A8030-FBB0-4815-ABBE-B442CCA3CD6B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A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28" name="Espaço Reservado para Título 21"/>
          <p:cNvSpPr>
            <a:spLocks noGrp="1"/>
          </p:cNvSpPr>
          <p:nvPr>
            <p:ph type="title"/>
          </p:nvPr>
        </p:nvSpPr>
        <p:spPr bwMode="auto">
          <a:xfrm>
            <a:off x="914400" y="274638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1029" name="Espaço Reservado para Texto 12"/>
          <p:cNvSpPr>
            <a:spLocks noGrp="1"/>
          </p:cNvSpPr>
          <p:nvPr>
            <p:ph type="body" idx="1"/>
          </p:nvPr>
        </p:nvSpPr>
        <p:spPr bwMode="auto">
          <a:xfrm>
            <a:off x="914400" y="1447800"/>
            <a:ext cx="7772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B8DCFE1C-BC2A-4342-A24A-BB4BAB6ABFB9}" type="datetime1">
              <a:rPr lang="pt-BR"/>
              <a:pPr>
                <a:defRPr/>
              </a:pPr>
              <a:t>26/02/2019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3" name="Espaço Reservado para Número de Slide 22"/>
          <p:cNvSpPr>
            <a:spLocks noGrp="1"/>
          </p:cNvSpPr>
          <p:nvPr>
            <p:ph type="sldNum" sz="quarter" idx="4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fld id="{06E8B2EE-5D6A-4A1C-8440-2D6EEE755B40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1" r:id="rId2"/>
    <p:sldLayoutId id="2147483699" r:id="rId3"/>
    <p:sldLayoutId id="2147483692" r:id="rId4"/>
    <p:sldLayoutId id="2147483693" r:id="rId5"/>
    <p:sldLayoutId id="2147483694" r:id="rId6"/>
    <p:sldLayoutId id="2147483695" r:id="rId7"/>
    <p:sldLayoutId id="2147483700" r:id="rId8"/>
    <p:sldLayoutId id="2147483701" r:id="rId9"/>
    <p:sldLayoutId id="2147483696" r:id="rId10"/>
    <p:sldLayoutId id="2147483697" r:id="rId11"/>
    <p:sldLayoutId id="2147483702" r:id="rId12"/>
    <p:sldLayoutId id="2147483703" r:id="rId13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Rounded MT Bol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Rounded MT Bol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Rounded MT Bol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Rounded MT Bold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Rounded MT Bold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Rounded MT Bold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Rounded MT Bold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Rounded MT Bold" pitchFamily="34" charset="0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F7AAAA"/>
        </a:buClr>
        <a:buSzPct val="8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youtube.com/watch?v=Ki2iHgKxRBo" TargetMode="Externa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youtube.com/watch?v=Ee4uH7PaN1M&amp;t=38s" TargetMode="Externa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youtube.com/watch?v=aeWmdojEJf0" TargetMode="Externa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youtube.com/watch?v=whlODvf-SVk" TargetMode="Externa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1785918" y="2357430"/>
            <a:ext cx="57331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pt-BR" sz="2800" dirty="0" smtClean="0">
              <a:solidFill>
                <a:schemeClr val="bg2">
                  <a:lumMod val="50000"/>
                </a:schemeClr>
              </a:solidFill>
              <a:latin typeface="Calibri" pitchFamily="34" charset="0"/>
            </a:endParaRPr>
          </a:p>
          <a:p>
            <a:pPr algn="ctr"/>
            <a:r>
              <a:rPr lang="pt-BR" sz="2800" dirty="0" err="1" smtClean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MSc</a:t>
            </a:r>
            <a:r>
              <a:rPr lang="pt-BR" sz="2800" dirty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. José </a:t>
            </a:r>
            <a:r>
              <a:rPr lang="pt-BR" sz="2800" dirty="0" err="1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Ahirton</a:t>
            </a:r>
            <a:r>
              <a:rPr lang="pt-BR" sz="2800" dirty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 Batista Lopes Filho</a:t>
            </a:r>
          </a:p>
        </p:txBody>
      </p:sp>
      <p:sp>
        <p:nvSpPr>
          <p:cNvPr id="8" name="Subtítulo 2"/>
          <p:cNvSpPr txBox="1">
            <a:spLocks/>
          </p:cNvSpPr>
          <p:nvPr/>
        </p:nvSpPr>
        <p:spPr bwMode="auto">
          <a:xfrm>
            <a:off x="142875" y="6453336"/>
            <a:ext cx="9001125" cy="404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F7AAAA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None/>
            </a:pPr>
            <a:r>
              <a:rPr lang="pt-BR" sz="1600" dirty="0">
                <a:solidFill>
                  <a:schemeClr val="bg1"/>
                </a:solidFill>
                <a:latin typeface="+mj-lt"/>
              </a:rPr>
              <a:t>São Paulo, </a:t>
            </a:r>
            <a:r>
              <a:rPr lang="pt-BR" sz="1600" dirty="0" smtClean="0">
                <a:solidFill>
                  <a:schemeClr val="bg1"/>
                </a:solidFill>
                <a:latin typeface="+mj-lt"/>
              </a:rPr>
              <a:t>26 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de </a:t>
            </a:r>
            <a:r>
              <a:rPr lang="pt-BR" sz="1600" dirty="0" smtClean="0">
                <a:solidFill>
                  <a:schemeClr val="bg1"/>
                </a:solidFill>
                <a:latin typeface="+mj-lt"/>
              </a:rPr>
              <a:t>fevereiro 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de </a:t>
            </a:r>
            <a:r>
              <a:rPr lang="pt-BR" sz="1600" dirty="0" smtClean="0">
                <a:solidFill>
                  <a:schemeClr val="bg1"/>
                </a:solidFill>
                <a:latin typeface="+mj-lt"/>
              </a:rPr>
              <a:t>2019</a:t>
            </a:r>
            <a:endParaRPr lang="pt-BR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CaixaDeTexto 5">
            <a:extLst>
              <a:ext uri="{FF2B5EF4-FFF2-40B4-BE49-F238E27FC236}">
                <a16:creationId xmlns="" xmlns:a16="http://schemas.microsoft.com/office/drawing/2014/main" id="{F5606860-54D4-5344-8274-A86753FBABA9}"/>
              </a:ext>
            </a:extLst>
          </p:cNvPr>
          <p:cNvSpPr txBox="1"/>
          <p:nvPr/>
        </p:nvSpPr>
        <p:spPr>
          <a:xfrm>
            <a:off x="1285852" y="500042"/>
            <a:ext cx="67086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School of AI SP – </a:t>
            </a:r>
          </a:p>
          <a:p>
            <a:pPr algn="ctr"/>
            <a:r>
              <a:rPr lang="en-US" sz="4000" dirty="0" err="1" smtClean="0"/>
              <a:t>Introdução</a:t>
            </a:r>
            <a:r>
              <a:rPr lang="en-US" sz="4000" dirty="0" smtClean="0"/>
              <a:t> a </a:t>
            </a:r>
            <a:r>
              <a:rPr lang="en-US" sz="4000" dirty="0" err="1" smtClean="0"/>
              <a:t>Aprendizagem</a:t>
            </a:r>
            <a:r>
              <a:rPr lang="en-US" sz="4000" dirty="0" smtClean="0"/>
              <a:t> de </a:t>
            </a:r>
            <a:r>
              <a:rPr lang="en-US" sz="4000" dirty="0" err="1" smtClean="0"/>
              <a:t>Máquina</a:t>
            </a:r>
            <a:endParaRPr lang="pt-BR" sz="4000" dirty="0">
              <a:latin typeface="Calibr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489CBA7A-F8ED-B644-8001-CD703B47B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36" y="3857628"/>
            <a:ext cx="2088232" cy="20882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297ECCE-C65C-504F-9A4C-0A0C24530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314" y="3929066"/>
            <a:ext cx="1727353" cy="172735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ítulo 1">
            <a:extLst>
              <a:ext uri="{FF2B5EF4-FFF2-40B4-BE49-F238E27FC236}">
                <a16:creationId xmlns:a16="http://schemas.microsoft.com/office/drawing/2014/main" xmlns="" id="{8F16DD69-1379-7546-B1CD-2466937A4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750" y="260350"/>
            <a:ext cx="7056438" cy="504825"/>
          </a:xfrm>
        </p:spPr>
        <p:txBody>
          <a:bodyPr/>
          <a:lstStyle/>
          <a:p>
            <a:r>
              <a:rPr lang="pt-BR" altLang="en-US" sz="3600" dirty="0"/>
              <a:t>Fluxo em </a:t>
            </a:r>
            <a:r>
              <a:rPr lang="pt-BR" altLang="en-US" sz="3600" dirty="0" err="1"/>
              <a:t>Machine</a:t>
            </a:r>
            <a:r>
              <a:rPr lang="pt-BR" altLang="en-US" sz="3600" dirty="0"/>
              <a:t> Learning</a:t>
            </a:r>
            <a:endParaRPr lang="en-US" altLang="en-US" sz="3600" dirty="0"/>
          </a:p>
        </p:txBody>
      </p:sp>
      <p:pic>
        <p:nvPicPr>
          <p:cNvPr id="16386" name="Picture 3">
            <a:extLst>
              <a:ext uri="{FF2B5EF4-FFF2-40B4-BE49-F238E27FC236}">
                <a16:creationId xmlns:a16="http://schemas.microsoft.com/office/drawing/2014/main" xmlns="" id="{7CC08EBC-6431-1F44-8710-D172E3093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182688"/>
            <a:ext cx="9144000" cy="564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743434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xmlns="" id="{2A327037-ED83-954B-9927-E1CAAF996F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260648"/>
            <a:ext cx="7056438" cy="504825"/>
          </a:xfrm>
        </p:spPr>
        <p:txBody>
          <a:bodyPr/>
          <a:lstStyle/>
          <a:p>
            <a:r>
              <a:rPr lang="pt-BR" altLang="en-US" sz="3600" dirty="0"/>
              <a:t>Aprendizagem em ML</a:t>
            </a:r>
            <a:endParaRPr lang="en-US" altLang="en-US" sz="3600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xmlns="" id="{64E5453E-AC25-4E4A-8B4E-8B3780CE6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268413"/>
            <a:ext cx="91440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554751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ítulo 1">
            <a:extLst>
              <a:ext uri="{FF2B5EF4-FFF2-40B4-BE49-F238E27FC236}">
                <a16:creationId xmlns:a16="http://schemas.microsoft.com/office/drawing/2014/main" xmlns="" id="{833A69FE-B972-BA49-B234-F34430BEF9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332656"/>
            <a:ext cx="7056438" cy="504825"/>
          </a:xfrm>
        </p:spPr>
        <p:txBody>
          <a:bodyPr/>
          <a:lstStyle/>
          <a:p>
            <a:r>
              <a:rPr lang="pt-BR" altLang="en-US" sz="3600" dirty="0"/>
              <a:t>Problemas </a:t>
            </a:r>
            <a:r>
              <a:rPr lang="pt-BR" altLang="en-US" sz="3600" dirty="0" err="1"/>
              <a:t>Can</a:t>
            </a:r>
            <a:r>
              <a:rPr lang="en-US" altLang="en-US" sz="3600" dirty="0" err="1"/>
              <a:t>ônicos</a:t>
            </a:r>
            <a:r>
              <a:rPr lang="pt-BR" altLang="en-US" sz="3600" dirty="0"/>
              <a:t> em ML</a:t>
            </a:r>
            <a:endParaRPr lang="en-US" altLang="en-US" sz="3600" dirty="0"/>
          </a:p>
        </p:txBody>
      </p:sp>
      <p:pic>
        <p:nvPicPr>
          <p:cNvPr id="18434" name="Picture 3">
            <a:extLst>
              <a:ext uri="{FF2B5EF4-FFF2-40B4-BE49-F238E27FC236}">
                <a16:creationId xmlns:a16="http://schemas.microsoft.com/office/drawing/2014/main" xmlns="" id="{002C5D7E-527C-534A-ACD2-E8A4A3961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" y="1412776"/>
            <a:ext cx="9144000" cy="5422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189047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ítulo 1">
            <a:extLst>
              <a:ext uri="{FF2B5EF4-FFF2-40B4-BE49-F238E27FC236}">
                <a16:creationId xmlns:a16="http://schemas.microsoft.com/office/drawing/2014/main" xmlns="" id="{BF0975A4-569F-5941-A105-4397B25991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332656"/>
            <a:ext cx="7056438" cy="504825"/>
          </a:xfrm>
        </p:spPr>
        <p:txBody>
          <a:bodyPr/>
          <a:lstStyle/>
          <a:p>
            <a:r>
              <a:rPr lang="pt-BR" altLang="en-US" sz="3600" dirty="0"/>
              <a:t>Algoritmos em ML</a:t>
            </a:r>
            <a:endParaRPr lang="en-US" altLang="en-US" sz="3600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xmlns="" id="{E96612F5-AD76-0A46-8C21-F10F762D2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52736"/>
            <a:ext cx="8891588" cy="539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837842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ítulo 1">
            <a:extLst>
              <a:ext uri="{FF2B5EF4-FFF2-40B4-BE49-F238E27FC236}">
                <a16:creationId xmlns:a16="http://schemas.microsoft.com/office/drawing/2014/main" xmlns="" id="{5433FD76-2B9B-C140-B241-68348134F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750" y="260350"/>
            <a:ext cx="7056438" cy="504825"/>
          </a:xfrm>
        </p:spPr>
        <p:txBody>
          <a:bodyPr/>
          <a:lstStyle/>
          <a:p>
            <a:r>
              <a:rPr lang="pt-BR" altLang="en-US" sz="3600" dirty="0" err="1"/>
              <a:t>Machine</a:t>
            </a:r>
            <a:r>
              <a:rPr lang="pt-BR" altLang="en-US" sz="3600" dirty="0"/>
              <a:t> Learning</a:t>
            </a:r>
            <a:endParaRPr lang="en-US" altLang="en-US" sz="3600" dirty="0"/>
          </a:p>
        </p:txBody>
      </p:sp>
      <p:pic>
        <p:nvPicPr>
          <p:cNvPr id="20482" name="Picture 3">
            <a:extLst>
              <a:ext uri="{FF2B5EF4-FFF2-40B4-BE49-F238E27FC236}">
                <a16:creationId xmlns:a16="http://schemas.microsoft.com/office/drawing/2014/main" xmlns="" id="{4C9F59B8-9E9F-3748-BFDF-1147FD3E8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547" y="1268760"/>
            <a:ext cx="91440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294318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ítulo 1">
            <a:extLst>
              <a:ext uri="{FF2B5EF4-FFF2-40B4-BE49-F238E27FC236}">
                <a16:creationId xmlns:a16="http://schemas.microsoft.com/office/drawing/2014/main" xmlns="" id="{D7115445-5581-0C48-A4C7-F327B2DD9A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750" y="260350"/>
            <a:ext cx="7056438" cy="504825"/>
          </a:xfrm>
        </p:spPr>
        <p:txBody>
          <a:bodyPr/>
          <a:lstStyle/>
          <a:p>
            <a:r>
              <a:rPr lang="pt-BR" altLang="en-US" sz="3600" dirty="0" err="1"/>
              <a:t>Machine</a:t>
            </a:r>
            <a:r>
              <a:rPr lang="pt-BR" altLang="en-US" sz="3600" dirty="0"/>
              <a:t> Learning</a:t>
            </a:r>
            <a:endParaRPr lang="en-US" altLang="en-US" sz="3600" dirty="0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xmlns="" id="{49CE3F05-CC63-BB4B-8841-2DA2C9CEC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388" y="1052513"/>
            <a:ext cx="8729662" cy="559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113067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ítulo 1">
            <a:extLst>
              <a:ext uri="{FF2B5EF4-FFF2-40B4-BE49-F238E27FC236}">
                <a16:creationId xmlns:a16="http://schemas.microsoft.com/office/drawing/2014/main" xmlns="" id="{7A637413-1595-F34E-8BAC-251FBE621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750" y="260350"/>
            <a:ext cx="7056438" cy="504825"/>
          </a:xfrm>
        </p:spPr>
        <p:txBody>
          <a:bodyPr/>
          <a:lstStyle/>
          <a:p>
            <a:r>
              <a:rPr lang="pt-BR" altLang="en-US" sz="3600" dirty="0" err="1"/>
              <a:t>Machine</a:t>
            </a:r>
            <a:r>
              <a:rPr lang="pt-BR" altLang="en-US" sz="3600" dirty="0"/>
              <a:t> Learning</a:t>
            </a:r>
            <a:endParaRPr lang="en-US" alt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8C77293-3727-C94A-A001-FE563F7FA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844824"/>
            <a:ext cx="9144000" cy="366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50337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https://lh5.googleusercontent.com/s20BngG5l_Dtq_nHMxU1FKKESe5Ysxu85MJU1Re8WACKQqqD5N5cVFM-3QxuPhhp4PY3vqwWjB1Hc-Ud6NXK7fFRzz7hIi2MTyU9qmgHZgoMi1noweSaZ__EorZmE8H0ofFOyJ89gm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0413" y="1125538"/>
            <a:ext cx="8112125" cy="503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1" name="Text Box 4"/>
          <p:cNvSpPr txBox="1">
            <a:spLocks noChangeArrowheads="1"/>
          </p:cNvSpPr>
          <p:nvPr/>
        </p:nvSpPr>
        <p:spPr bwMode="auto">
          <a:xfrm>
            <a:off x="468313" y="26035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pt-BR" sz="2000" b="1">
                <a:ea typeface="宋体" pitchFamily="2" charset="-122"/>
              </a:rPr>
              <a:t>(Algumas) Áreas, Subáreas e produtos possíveis</a:t>
            </a:r>
            <a:endParaRPr lang="pt-BR" altLang="pt-BR" sz="2000" b="1">
              <a:ea typeface="宋体" pitchFamily="2" charset="-122"/>
            </a:endParaRP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Picture 1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537" y="857232"/>
            <a:ext cx="9034463" cy="516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en-US" altLang="en-US" dirty="0" err="1" smtClean="0"/>
              <a:t>Fluxo</a:t>
            </a:r>
            <a:r>
              <a:rPr lang="en-US" altLang="en-US" dirty="0" smtClean="0"/>
              <a:t> de </a:t>
            </a:r>
            <a:r>
              <a:rPr lang="en-US" altLang="en-US" dirty="0" err="1" smtClean="0"/>
              <a:t>Trabalho</a:t>
            </a:r>
            <a:endParaRPr lang="pt-BR" altLang="en-US" dirty="0" smtClean="0"/>
          </a:p>
        </p:txBody>
      </p:sp>
      <p:pic>
        <p:nvPicPr>
          <p:cNvPr id="3993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68413"/>
            <a:ext cx="9144000" cy="47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BB5DF09-E6AC-4D74-9C3A-CD957993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About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Me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="" xmlns:a16="http://schemas.microsoft.com/office/drawing/2014/main" id="{36C60793-40A2-4AD7-B191-AE22EF0D449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62" y="1432661"/>
            <a:ext cx="2607705" cy="2610564"/>
          </a:xfrm>
        </p:spPr>
      </p:pic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DD20A26F-A8E2-4800-A88A-1C469B9EED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145" y="1431241"/>
            <a:ext cx="2607705" cy="260770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="" xmlns:a16="http://schemas.microsoft.com/office/drawing/2014/main" id="{C08301DD-E4E5-4A51-AF68-120407B563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4233046"/>
            <a:ext cx="3244211" cy="240465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="" xmlns:a16="http://schemas.microsoft.com/office/drawing/2014/main" id="{B5E50978-287F-4C93-BB6B-EEBDF47F06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4233046"/>
            <a:ext cx="2426365" cy="240465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="" xmlns:a16="http://schemas.microsoft.com/office/drawing/2014/main" id="{B01DF7CB-EC00-4F08-B253-65286B4137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431241"/>
            <a:ext cx="2426365" cy="260770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61" y="4274272"/>
            <a:ext cx="2607705" cy="236343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65406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857232"/>
            <a:ext cx="8702675" cy="497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en-US" altLang="en-US" dirty="0" err="1" smtClean="0"/>
              <a:t>Fluxo</a:t>
            </a:r>
            <a:r>
              <a:rPr lang="en-US" altLang="en-US" dirty="0" smtClean="0"/>
              <a:t> de </a:t>
            </a:r>
            <a:r>
              <a:rPr lang="en-US" altLang="en-US" dirty="0" err="1" smtClean="0"/>
              <a:t>Trabalho</a:t>
            </a:r>
            <a:endParaRPr lang="pt-BR" altLang="en-US" dirty="0" smtClean="0"/>
          </a:p>
        </p:txBody>
      </p:sp>
      <p:pic>
        <p:nvPicPr>
          <p:cNvPr id="4198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84313"/>
            <a:ext cx="9144000" cy="416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Picture 3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28670"/>
            <a:ext cx="9144000" cy="512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en-US" altLang="en-US" smtClean="0"/>
              <a:t>Fluxo de Trabalho</a:t>
            </a:r>
            <a:endParaRPr lang="pt-BR" altLang="en-US" smtClean="0"/>
          </a:p>
        </p:txBody>
      </p:sp>
      <p:pic>
        <p:nvPicPr>
          <p:cNvPr id="4403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00213"/>
            <a:ext cx="9144000" cy="376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en-US" altLang="en-US" smtClean="0"/>
              <a:t>Fluxo de Trabalho</a:t>
            </a:r>
            <a:endParaRPr lang="pt-BR" altLang="en-US" smtClean="0"/>
          </a:p>
        </p:txBody>
      </p:sp>
      <p:pic>
        <p:nvPicPr>
          <p:cNvPr id="45059" name="Picture 3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196975"/>
            <a:ext cx="9144000" cy="526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4"/>
          <p:cNvSpPr txBox="1">
            <a:spLocks noChangeArrowheads="1"/>
          </p:cNvSpPr>
          <p:nvPr/>
        </p:nvSpPr>
        <p:spPr bwMode="auto">
          <a:xfrm>
            <a:off x="468313" y="142852"/>
            <a:ext cx="856932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3600" dirty="0">
                <a:latin typeface="+mj-lt"/>
              </a:rPr>
              <a:t>Machine Learning</a:t>
            </a:r>
            <a:endParaRPr lang="pt-BR" altLang="pt-BR" sz="3600" dirty="0">
              <a:latin typeface="+mj-lt"/>
              <a:ea typeface="SimSun" pitchFamily="2" charset="-122"/>
            </a:endParaRPr>
          </a:p>
        </p:txBody>
      </p:sp>
      <p:pic>
        <p:nvPicPr>
          <p:cNvPr id="1331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7825" y="787400"/>
            <a:ext cx="6210300" cy="607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4"/>
          <p:cNvSpPr txBox="1">
            <a:spLocks noChangeArrowheads="1"/>
          </p:cNvSpPr>
          <p:nvPr/>
        </p:nvSpPr>
        <p:spPr bwMode="auto">
          <a:xfrm>
            <a:off x="468313" y="142852"/>
            <a:ext cx="856932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3600" dirty="0" err="1" smtClean="0">
                <a:latin typeface="+mj-lt"/>
              </a:rPr>
              <a:t>Árvore</a:t>
            </a:r>
            <a:r>
              <a:rPr lang="en-US" altLang="en-US" sz="3600" dirty="0" smtClean="0">
                <a:latin typeface="+mj-lt"/>
              </a:rPr>
              <a:t> de </a:t>
            </a:r>
            <a:r>
              <a:rPr lang="en-US" altLang="en-US" sz="3600" dirty="0" err="1" smtClean="0">
                <a:latin typeface="+mj-lt"/>
              </a:rPr>
              <a:t>Decisão</a:t>
            </a:r>
            <a:endParaRPr lang="pt-BR" altLang="pt-BR" sz="3600" b="1" dirty="0">
              <a:latin typeface="+mj-lt"/>
              <a:ea typeface="SimSun" pitchFamily="2" charset="-122"/>
            </a:endParaRPr>
          </a:p>
        </p:txBody>
      </p:sp>
      <p:pic>
        <p:nvPicPr>
          <p:cNvPr id="4" name="Content Placeholder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03350" y="765175"/>
            <a:ext cx="6594475" cy="590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pPr algn="l"/>
            <a:r>
              <a:rPr lang="en-US" altLang="en-US" dirty="0" err="1" smtClean="0"/>
              <a:t>Árvore</a:t>
            </a:r>
            <a:r>
              <a:rPr lang="en-US" altLang="en-US" dirty="0" smtClean="0"/>
              <a:t> de </a:t>
            </a:r>
            <a:r>
              <a:rPr lang="en-US" altLang="en-US" dirty="0" err="1" smtClean="0"/>
              <a:t>Decisão</a:t>
            </a:r>
            <a:endParaRPr lang="pt-BR" altLang="en-US" dirty="0" smtClean="0"/>
          </a:p>
        </p:txBody>
      </p:sp>
      <p:sp>
        <p:nvSpPr>
          <p:cNvPr id="3" name="Espaço Reservado para Conteúdo 2">
            <a:extLst>
              <a:ext uri="{FF2B5EF4-FFF2-40B4-BE49-F238E27FC236}"/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50825" y="1341438"/>
            <a:ext cx="8642350" cy="4765675"/>
          </a:xfrm>
        </p:spPr>
        <p:txBody>
          <a:bodyPr/>
          <a:lstStyle/>
          <a:p>
            <a:pPr>
              <a:defRPr/>
            </a:pPr>
            <a:r>
              <a:rPr lang="en-US" sz="2000" dirty="0"/>
              <a:t>Uma </a:t>
            </a:r>
            <a:r>
              <a:rPr lang="en-US" sz="2000" dirty="0" err="1"/>
              <a:t>árvore</a:t>
            </a:r>
            <a:r>
              <a:rPr lang="en-US" sz="2000" dirty="0"/>
              <a:t> de </a:t>
            </a:r>
            <a:r>
              <a:rPr lang="en-US" sz="2000" dirty="0" err="1"/>
              <a:t>decisão</a:t>
            </a:r>
            <a:r>
              <a:rPr lang="en-US" sz="2000" dirty="0"/>
              <a:t> </a:t>
            </a:r>
            <a:r>
              <a:rPr lang="en-US" sz="2000" dirty="0" err="1"/>
              <a:t>utiliza</a:t>
            </a:r>
            <a:r>
              <a:rPr lang="en-US" sz="2000" dirty="0"/>
              <a:t> </a:t>
            </a:r>
            <a:r>
              <a:rPr lang="en-US" sz="2000" dirty="0" err="1"/>
              <a:t>uma</a:t>
            </a:r>
            <a:r>
              <a:rPr lang="en-US" sz="2000" dirty="0"/>
              <a:t> </a:t>
            </a:r>
            <a:r>
              <a:rPr lang="en-US" sz="2000" dirty="0" err="1"/>
              <a:t>estratégia</a:t>
            </a:r>
            <a:r>
              <a:rPr lang="en-US" sz="2000" dirty="0"/>
              <a:t> do </a:t>
            </a:r>
            <a:r>
              <a:rPr lang="en-US" sz="2000" dirty="0" err="1"/>
              <a:t>tipo</a:t>
            </a:r>
            <a:r>
              <a:rPr lang="en-US" sz="2000" dirty="0"/>
              <a:t> </a:t>
            </a:r>
            <a:r>
              <a:rPr lang="en-US" sz="2000" dirty="0" err="1"/>
              <a:t>dividir</a:t>
            </a:r>
            <a:r>
              <a:rPr lang="en-US" sz="2000" dirty="0"/>
              <a:t> para </a:t>
            </a:r>
            <a:r>
              <a:rPr lang="en-US" sz="2000" dirty="0" err="1"/>
              <a:t>conquistar</a:t>
            </a:r>
            <a:r>
              <a:rPr lang="en-US" sz="2000" dirty="0"/>
              <a:t>:</a:t>
            </a:r>
          </a:p>
          <a:p>
            <a:pPr>
              <a:defRPr/>
            </a:pPr>
            <a:endParaRPr lang="en-US" sz="2000" dirty="0"/>
          </a:p>
          <a:p>
            <a:pPr lvl="1">
              <a:defRPr/>
            </a:pPr>
            <a:r>
              <a:rPr lang="en-US" sz="2000" dirty="0"/>
              <a:t>Um </a:t>
            </a:r>
            <a:r>
              <a:rPr lang="en-US" sz="2000" dirty="0" err="1"/>
              <a:t>problema</a:t>
            </a:r>
            <a:r>
              <a:rPr lang="en-US" sz="2000" dirty="0"/>
              <a:t> </a:t>
            </a:r>
            <a:r>
              <a:rPr lang="en-US" sz="2000" dirty="0" err="1"/>
              <a:t>complexo</a:t>
            </a:r>
            <a:r>
              <a:rPr lang="en-US" sz="2000" dirty="0"/>
              <a:t> </a:t>
            </a:r>
            <a:r>
              <a:rPr lang="en-US" sz="2000" dirty="0" err="1"/>
              <a:t>é</a:t>
            </a:r>
            <a:r>
              <a:rPr lang="en-US" sz="2000" dirty="0"/>
              <a:t> </a:t>
            </a:r>
            <a:r>
              <a:rPr lang="en-US" sz="2000" dirty="0" err="1"/>
              <a:t>decomposto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sub-</a:t>
            </a:r>
            <a:r>
              <a:rPr lang="en-US" sz="2000" dirty="0" err="1"/>
              <a:t>problemas</a:t>
            </a:r>
            <a:r>
              <a:rPr lang="en-US" sz="2000" dirty="0"/>
              <a:t> </a:t>
            </a:r>
            <a:r>
              <a:rPr lang="en-US" sz="2000" dirty="0" err="1"/>
              <a:t>mais</a:t>
            </a:r>
            <a:r>
              <a:rPr lang="en-US" sz="2000" dirty="0"/>
              <a:t> simples </a:t>
            </a:r>
            <a:r>
              <a:rPr lang="en-US" sz="2000" dirty="0" err="1"/>
              <a:t>onde</a:t>
            </a:r>
            <a:r>
              <a:rPr lang="en-US" sz="2000" dirty="0"/>
              <a:t>, </a:t>
            </a:r>
            <a:r>
              <a:rPr lang="en-US" sz="2000" dirty="0" err="1"/>
              <a:t>recursivamente</a:t>
            </a:r>
            <a:r>
              <a:rPr lang="en-US" sz="2000" dirty="0"/>
              <a:t>, a </a:t>
            </a:r>
            <a:r>
              <a:rPr lang="en-US" sz="2000" dirty="0" err="1"/>
              <a:t>mesma</a:t>
            </a:r>
            <a:r>
              <a:rPr lang="en-US" sz="2000" dirty="0"/>
              <a:t> </a:t>
            </a:r>
            <a:r>
              <a:rPr lang="en-US" sz="2000" dirty="0" err="1"/>
              <a:t>estratégia</a:t>
            </a:r>
            <a:r>
              <a:rPr lang="en-US" sz="2000" dirty="0"/>
              <a:t> </a:t>
            </a:r>
            <a:r>
              <a:rPr lang="en-US" sz="2000" dirty="0" err="1"/>
              <a:t>é</a:t>
            </a:r>
            <a:r>
              <a:rPr lang="en-US" sz="2000" dirty="0"/>
              <a:t> </a:t>
            </a:r>
            <a:r>
              <a:rPr lang="en-US" sz="2000" dirty="0" err="1"/>
              <a:t>aplicada</a:t>
            </a:r>
            <a:r>
              <a:rPr lang="en-US" sz="2000" dirty="0"/>
              <a:t> a </a:t>
            </a:r>
            <a:r>
              <a:rPr lang="en-US" sz="2000" dirty="0" err="1"/>
              <a:t>cada</a:t>
            </a:r>
            <a:r>
              <a:rPr lang="en-US" sz="2000" dirty="0"/>
              <a:t> </a:t>
            </a:r>
            <a:r>
              <a:rPr lang="en-US" sz="2000" dirty="0" err="1"/>
              <a:t>subproblema</a:t>
            </a:r>
            <a:r>
              <a:rPr lang="en-US" sz="2000" dirty="0"/>
              <a:t>.</a:t>
            </a:r>
          </a:p>
          <a:p>
            <a:pPr lvl="1">
              <a:defRPr/>
            </a:pPr>
            <a:endParaRPr lang="en-US" sz="2000" dirty="0"/>
          </a:p>
          <a:p>
            <a:pPr lvl="1">
              <a:defRPr/>
            </a:pPr>
            <a:r>
              <a:rPr lang="en-US" sz="2000" dirty="0"/>
              <a:t>A </a:t>
            </a:r>
            <a:r>
              <a:rPr lang="en-US" sz="2000" dirty="0" err="1"/>
              <a:t>capacidade</a:t>
            </a:r>
            <a:r>
              <a:rPr lang="en-US" sz="2000" dirty="0"/>
              <a:t> de </a:t>
            </a:r>
            <a:r>
              <a:rPr lang="en-US" sz="2000" dirty="0" err="1"/>
              <a:t>discriminação</a:t>
            </a:r>
            <a:r>
              <a:rPr lang="en-US" sz="2000" dirty="0"/>
              <a:t> de </a:t>
            </a:r>
            <a:r>
              <a:rPr lang="en-US" sz="2000" dirty="0" err="1"/>
              <a:t>uma</a:t>
            </a:r>
            <a:r>
              <a:rPr lang="en-US" sz="2000" dirty="0"/>
              <a:t> </a:t>
            </a:r>
            <a:r>
              <a:rPr lang="en-US" sz="2000" dirty="0" err="1"/>
              <a:t>árvore</a:t>
            </a:r>
            <a:r>
              <a:rPr lang="en-US" sz="2000" dirty="0"/>
              <a:t> </a:t>
            </a:r>
            <a:r>
              <a:rPr lang="en-US" sz="2000" dirty="0" err="1"/>
              <a:t>vem</a:t>
            </a:r>
            <a:r>
              <a:rPr lang="en-US" sz="2000" dirty="0"/>
              <a:t> da:</a:t>
            </a:r>
          </a:p>
          <a:p>
            <a:pPr lvl="1">
              <a:defRPr/>
            </a:pPr>
            <a:endParaRPr lang="en-US" sz="2000" dirty="0"/>
          </a:p>
          <a:p>
            <a:pPr lvl="2">
              <a:defRPr/>
            </a:pPr>
            <a:r>
              <a:rPr lang="en-US" sz="2000" dirty="0" err="1"/>
              <a:t>Divisão</a:t>
            </a:r>
            <a:r>
              <a:rPr lang="en-US" sz="2000" dirty="0"/>
              <a:t> do </a:t>
            </a:r>
            <a:r>
              <a:rPr lang="en-US" sz="2000" dirty="0" err="1"/>
              <a:t>espaço</a:t>
            </a:r>
            <a:r>
              <a:rPr lang="en-US" sz="2000" dirty="0"/>
              <a:t> </a:t>
            </a:r>
            <a:r>
              <a:rPr lang="en-US" sz="2000" dirty="0" err="1"/>
              <a:t>definido</a:t>
            </a:r>
            <a:r>
              <a:rPr lang="en-US" sz="2000" dirty="0"/>
              <a:t> </a:t>
            </a:r>
            <a:r>
              <a:rPr lang="en-US" sz="2000" dirty="0" err="1"/>
              <a:t>pelos</a:t>
            </a:r>
            <a:r>
              <a:rPr lang="en-US" sz="2000" dirty="0"/>
              <a:t> </a:t>
            </a:r>
            <a:r>
              <a:rPr lang="en-US" sz="2000" dirty="0" err="1"/>
              <a:t>atributos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sub-</a:t>
            </a:r>
            <a:r>
              <a:rPr lang="en-US" sz="2000" dirty="0" err="1"/>
              <a:t>espaços</a:t>
            </a:r>
            <a:r>
              <a:rPr lang="en-US" sz="2000" dirty="0"/>
              <a:t>;</a:t>
            </a:r>
          </a:p>
          <a:p>
            <a:pPr lvl="2">
              <a:defRPr/>
            </a:pPr>
            <a:r>
              <a:rPr lang="en-US" sz="2000" dirty="0"/>
              <a:t>A </a:t>
            </a:r>
            <a:r>
              <a:rPr lang="en-US" sz="2000" dirty="0" err="1"/>
              <a:t>cada</a:t>
            </a:r>
            <a:r>
              <a:rPr lang="en-US" sz="2000" dirty="0"/>
              <a:t> sub-</a:t>
            </a:r>
            <a:r>
              <a:rPr lang="en-US" sz="2000" dirty="0" err="1"/>
              <a:t>espaço</a:t>
            </a:r>
            <a:r>
              <a:rPr lang="en-US" sz="2000" dirty="0"/>
              <a:t> </a:t>
            </a:r>
            <a:r>
              <a:rPr lang="en-US" sz="2000" dirty="0" err="1"/>
              <a:t>é</a:t>
            </a:r>
            <a:r>
              <a:rPr lang="en-US" sz="2000" dirty="0"/>
              <a:t> </a:t>
            </a:r>
            <a:r>
              <a:rPr lang="en-US" sz="2000" dirty="0" err="1"/>
              <a:t>associada</a:t>
            </a:r>
            <a:r>
              <a:rPr lang="en-US" sz="2000" dirty="0"/>
              <a:t> </a:t>
            </a:r>
            <a:r>
              <a:rPr lang="en-US" sz="2000" dirty="0" err="1"/>
              <a:t>uma</a:t>
            </a:r>
            <a:r>
              <a:rPr lang="en-US" sz="2000" dirty="0"/>
              <a:t> </a:t>
            </a:r>
            <a:r>
              <a:rPr lang="en-US" sz="2000" dirty="0" err="1"/>
              <a:t>classe</a:t>
            </a:r>
            <a:r>
              <a:rPr lang="en-US" sz="2000" dirty="0"/>
              <a:t>.</a:t>
            </a:r>
          </a:p>
          <a:p>
            <a:pPr lvl="2">
              <a:defRPr/>
            </a:pPr>
            <a:endParaRPr lang="en-US" sz="2000" dirty="0"/>
          </a:p>
          <a:p>
            <a:pPr>
              <a:defRPr/>
            </a:pPr>
            <a:r>
              <a:rPr lang="en-US" sz="2000" dirty="0" err="1"/>
              <a:t>Crescente</a:t>
            </a:r>
            <a:r>
              <a:rPr lang="en-US" sz="2000" dirty="0"/>
              <a:t> </a:t>
            </a:r>
            <a:r>
              <a:rPr lang="en-US" sz="2000" dirty="0" err="1"/>
              <a:t>interesse</a:t>
            </a:r>
            <a:r>
              <a:rPr lang="en-US" sz="2000" dirty="0"/>
              <a:t>–  </a:t>
            </a:r>
            <a:r>
              <a:rPr lang="en-US" sz="2000" dirty="0" err="1"/>
              <a:t>Scikitlearn,Splus</a:t>
            </a:r>
            <a:r>
              <a:rPr lang="en-US" sz="2000" dirty="0"/>
              <a:t>, </a:t>
            </a:r>
            <a:r>
              <a:rPr lang="en-US" sz="2000" dirty="0" err="1"/>
              <a:t>Statistica</a:t>
            </a:r>
            <a:r>
              <a:rPr lang="en-US" sz="2000" dirty="0"/>
              <a:t>, SPSS , R;</a:t>
            </a:r>
            <a:endParaRPr lang="pt-BR" sz="2000" b="1" dirty="0">
              <a:solidFill>
                <a:schemeClr val="accent5"/>
              </a:solidFill>
            </a:endParaRPr>
          </a:p>
          <a:p>
            <a:pPr>
              <a:defRPr/>
            </a:pP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  <a:p>
            <a:pPr marL="319088" lvl="1" indent="0">
              <a:buFont typeface="Arial" pitchFamily="34" charset="0"/>
              <a:buNone/>
              <a:defRPr/>
            </a:pP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  <a:p>
            <a:pPr marL="319088" lvl="1" indent="0">
              <a:buFont typeface="Arial" pitchFamily="34" charset="0"/>
              <a:buNone/>
              <a:defRPr/>
            </a:pP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  <a:p>
            <a:pPr marL="319088" lvl="1" indent="0">
              <a:buFont typeface="Arial" pitchFamily="34" charset="0"/>
              <a:buNone/>
              <a:defRPr/>
            </a:pP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defRPr/>
            </a:pPr>
            <a:endParaRPr lang="pt-BR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pPr algn="l"/>
            <a:r>
              <a:rPr lang="en-US" altLang="en-US" dirty="0" err="1" smtClean="0"/>
              <a:t>Árvore</a:t>
            </a:r>
            <a:r>
              <a:rPr lang="en-US" altLang="en-US" dirty="0" smtClean="0"/>
              <a:t> de </a:t>
            </a:r>
            <a:r>
              <a:rPr lang="en-US" altLang="en-US" dirty="0" err="1" smtClean="0"/>
              <a:t>Decisão</a:t>
            </a:r>
            <a:endParaRPr lang="pt-BR" altLang="en-US" dirty="0" smtClean="0"/>
          </a:p>
        </p:txBody>
      </p:sp>
      <p:pic>
        <p:nvPicPr>
          <p:cNvPr id="16387" name="Content Placeholder 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28588" y="1700213"/>
            <a:ext cx="8993187" cy="4392612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pPr algn="l"/>
            <a:r>
              <a:rPr lang="en-US" altLang="en-US" dirty="0" err="1" smtClean="0"/>
              <a:t>Árvore</a:t>
            </a:r>
            <a:r>
              <a:rPr lang="en-US" altLang="en-US" dirty="0" smtClean="0"/>
              <a:t> de </a:t>
            </a:r>
            <a:r>
              <a:rPr lang="en-US" altLang="en-US" dirty="0" err="1" smtClean="0"/>
              <a:t>Decisão</a:t>
            </a:r>
            <a:endParaRPr lang="pt-BR" altLang="en-US" dirty="0" smtClean="0"/>
          </a:p>
        </p:txBody>
      </p:sp>
      <p:pic>
        <p:nvPicPr>
          <p:cNvPr id="17411" name="Content Placeholder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587375" y="1628775"/>
            <a:ext cx="7969250" cy="4927600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Ferramentais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755663B1-FCE2-4E46-B0B8-3D4DFFA19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7158" y="1785926"/>
            <a:ext cx="4437901" cy="4437901"/>
          </a:xfrm>
          <a:prstGeom prst="rect">
            <a:avLst/>
          </a:prstGeom>
        </p:spPr>
      </p:pic>
      <p:pic>
        <p:nvPicPr>
          <p:cNvPr id="1026" name="Picture 2" descr="C:\Users\Jlopes\Desktop\opengraph-icon-200x20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6" y="2428868"/>
            <a:ext cx="3214710" cy="32147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757029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pPr algn="l"/>
            <a:r>
              <a:rPr lang="en-US" altLang="en-US" dirty="0" err="1" smtClean="0"/>
              <a:t>Árvore</a:t>
            </a:r>
            <a:r>
              <a:rPr lang="en-US" altLang="en-US" dirty="0" smtClean="0"/>
              <a:t> de </a:t>
            </a:r>
            <a:r>
              <a:rPr lang="en-US" altLang="en-US" dirty="0" err="1" smtClean="0"/>
              <a:t>Decisão</a:t>
            </a:r>
            <a:endParaRPr lang="pt-BR" altLang="en-US" dirty="0" smtClean="0"/>
          </a:p>
        </p:txBody>
      </p:sp>
      <p:sp>
        <p:nvSpPr>
          <p:cNvPr id="3" name="Espaço Reservado para Conteúdo 2">
            <a:extLst>
              <a:ext uri="{FF2B5EF4-FFF2-40B4-BE49-F238E27FC236}"/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50825" y="1484313"/>
            <a:ext cx="8642350" cy="4765675"/>
          </a:xfrm>
        </p:spPr>
        <p:txBody>
          <a:bodyPr/>
          <a:lstStyle/>
          <a:p>
            <a:pPr>
              <a:defRPr/>
            </a:pPr>
            <a:r>
              <a:rPr lang="en-US" dirty="0"/>
              <a:t>Uma </a:t>
            </a:r>
            <a:r>
              <a:rPr lang="en-US" dirty="0" err="1"/>
              <a:t>árvore</a:t>
            </a:r>
            <a:r>
              <a:rPr lang="en-US" dirty="0"/>
              <a:t> de </a:t>
            </a:r>
            <a:r>
              <a:rPr lang="en-US" dirty="0" err="1"/>
              <a:t>decisão</a:t>
            </a:r>
            <a:r>
              <a:rPr lang="en-US" dirty="0"/>
              <a:t> </a:t>
            </a:r>
            <a:r>
              <a:rPr lang="en-US" dirty="0" err="1"/>
              <a:t>representa</a:t>
            </a:r>
            <a:r>
              <a:rPr lang="en-US" dirty="0"/>
              <a:t> a </a:t>
            </a:r>
            <a:r>
              <a:rPr lang="en-US" dirty="0" err="1"/>
              <a:t>disjunção</a:t>
            </a:r>
            <a:r>
              <a:rPr lang="en-US" dirty="0"/>
              <a:t> de </a:t>
            </a:r>
            <a:r>
              <a:rPr lang="en-US" dirty="0" err="1"/>
              <a:t>conjunções</a:t>
            </a:r>
            <a:r>
              <a:rPr lang="en-US" dirty="0"/>
              <a:t> de </a:t>
            </a:r>
            <a:r>
              <a:rPr lang="en-US" dirty="0" err="1"/>
              <a:t>restrições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dos </a:t>
            </a:r>
            <a:r>
              <a:rPr lang="en-US" dirty="0" err="1"/>
              <a:t>atributos</a:t>
            </a:r>
            <a:endParaRPr lang="en-US" dirty="0"/>
          </a:p>
          <a:p>
            <a:pPr lvl="1">
              <a:defRPr/>
            </a:pP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ramo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árvore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conjunção</a:t>
            </a:r>
            <a:r>
              <a:rPr lang="en-US" dirty="0"/>
              <a:t> de </a:t>
            </a:r>
            <a:r>
              <a:rPr lang="en-US" dirty="0" err="1"/>
              <a:t>condições</a:t>
            </a:r>
            <a:endParaRPr lang="en-US" dirty="0"/>
          </a:p>
          <a:p>
            <a:pPr lvl="1">
              <a:defRPr/>
            </a:pPr>
            <a:r>
              <a:rPr lang="en-US" dirty="0"/>
              <a:t>O </a:t>
            </a:r>
            <a:r>
              <a:rPr lang="en-US" dirty="0" err="1"/>
              <a:t>conjunto</a:t>
            </a:r>
            <a:r>
              <a:rPr lang="en-US" dirty="0"/>
              <a:t> de </a:t>
            </a:r>
            <a:r>
              <a:rPr lang="en-US" dirty="0" err="1"/>
              <a:t>ramos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árvore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disjuntos</a:t>
            </a:r>
            <a:endParaRPr lang="en-US" dirty="0"/>
          </a:p>
          <a:p>
            <a:pPr lvl="2">
              <a:defRPr/>
            </a:pPr>
            <a:r>
              <a:rPr lang="en-US" dirty="0"/>
              <a:t>DNF (</a:t>
            </a:r>
            <a:r>
              <a:rPr lang="en-US" dirty="0" err="1"/>
              <a:t>disjuntive</a:t>
            </a:r>
            <a:r>
              <a:rPr lang="en-US" dirty="0"/>
              <a:t> normal form)</a:t>
            </a:r>
          </a:p>
          <a:p>
            <a:pPr lvl="2">
              <a:defRPr/>
            </a:pPr>
            <a:endParaRPr lang="en-US" dirty="0"/>
          </a:p>
          <a:p>
            <a:pPr>
              <a:defRPr/>
            </a:pPr>
            <a:r>
              <a:rPr lang="en-US" dirty="0" err="1"/>
              <a:t>Qualquer</a:t>
            </a:r>
            <a:r>
              <a:rPr lang="en-US" dirty="0"/>
              <a:t> </a:t>
            </a:r>
            <a:r>
              <a:rPr lang="en-US" dirty="0" err="1"/>
              <a:t>função</a:t>
            </a:r>
            <a:r>
              <a:rPr lang="en-US" dirty="0"/>
              <a:t> </a:t>
            </a:r>
            <a:r>
              <a:rPr lang="en-US" dirty="0" err="1"/>
              <a:t>lógica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representada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um </a:t>
            </a:r>
            <a:r>
              <a:rPr lang="en-US" dirty="0" err="1"/>
              <a:t>árvore</a:t>
            </a:r>
            <a:r>
              <a:rPr lang="en-US" dirty="0"/>
              <a:t> de </a:t>
            </a:r>
            <a:r>
              <a:rPr lang="en-US" dirty="0" err="1"/>
              <a:t>decisão</a:t>
            </a:r>
            <a:r>
              <a:rPr lang="en-US" dirty="0"/>
              <a:t>.</a:t>
            </a:r>
          </a:p>
          <a:p>
            <a:pPr lvl="1">
              <a:defRPr/>
            </a:pPr>
            <a:r>
              <a:rPr lang="en-US" dirty="0" err="1"/>
              <a:t>Exemplo</a:t>
            </a:r>
            <a:r>
              <a:rPr lang="en-US" dirty="0"/>
              <a:t> a or b</a:t>
            </a: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  <a:p>
            <a:pPr marL="593725" lvl="2" indent="0">
              <a:buFont typeface="Arial" pitchFamily="34" charset="0"/>
              <a:buNone/>
              <a:defRPr/>
            </a:pP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  <a:p>
            <a:pPr marL="593725" lvl="2" indent="0">
              <a:buFont typeface="Arial" pitchFamily="34" charset="0"/>
              <a:buNone/>
              <a:defRPr/>
            </a:pP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  <a:p>
            <a:pPr marL="593725" lvl="2" indent="0">
              <a:buFont typeface="Arial" pitchFamily="34" charset="0"/>
              <a:buNone/>
              <a:defRPr/>
            </a:pP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defRPr/>
            </a:pPr>
            <a:endParaRPr lang="pt-BR" dirty="0"/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88200" y="5321300"/>
            <a:ext cx="1955800" cy="153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357158" y="285728"/>
            <a:ext cx="8548689" cy="928694"/>
          </a:xfrm>
        </p:spPr>
        <p:txBody>
          <a:bodyPr/>
          <a:lstStyle/>
          <a:p>
            <a:r>
              <a:rPr lang="pt-BR" altLang="en-US" dirty="0" err="1" smtClean="0"/>
              <a:t>Constru</a:t>
            </a:r>
            <a:r>
              <a:rPr lang="en-US" altLang="en-US" dirty="0" err="1" smtClean="0"/>
              <a:t>ção</a:t>
            </a:r>
            <a:r>
              <a:rPr lang="en-US" altLang="en-US" dirty="0" smtClean="0"/>
              <a:t> de </a:t>
            </a:r>
            <a:r>
              <a:rPr lang="en-US" altLang="en-US" dirty="0" err="1" smtClean="0"/>
              <a:t>uma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Árvore</a:t>
            </a:r>
            <a:r>
              <a:rPr lang="en-US" altLang="en-US" dirty="0" smtClean="0"/>
              <a:t> de </a:t>
            </a:r>
            <a:r>
              <a:rPr lang="en-US" altLang="en-US" dirty="0" err="1" smtClean="0"/>
              <a:t>Decisão</a:t>
            </a:r>
            <a:endParaRPr lang="en-US" altLang="en-US" dirty="0" smtClean="0"/>
          </a:p>
        </p:txBody>
      </p:sp>
      <p:sp>
        <p:nvSpPr>
          <p:cNvPr id="19459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en-US" smtClean="0"/>
              <a:t>1. Escolher um atributo;</a:t>
            </a:r>
          </a:p>
          <a:p>
            <a:r>
              <a:rPr lang="en-US" altLang="en-US" smtClean="0"/>
              <a:t>2. Estender a árvore adicionando um ramo para cada valor do atributo;</a:t>
            </a:r>
          </a:p>
          <a:p>
            <a:r>
              <a:rPr lang="en-US" altLang="en-US" smtClean="0"/>
              <a:t>3. Passar os exemplos para as folhas (tendo em conta o valor do atributo escolhido);</a:t>
            </a:r>
          </a:p>
          <a:p>
            <a:r>
              <a:rPr lang="en-US" altLang="en-US" smtClean="0"/>
              <a:t>4. Para cada folha:</a:t>
            </a:r>
          </a:p>
          <a:p>
            <a:pPr lvl="1"/>
            <a:r>
              <a:rPr lang="en-US" altLang="en-US" smtClean="0"/>
              <a:t>1. Se todos os exemplos são da mesma classe, associar essa classe à folha;</a:t>
            </a:r>
          </a:p>
          <a:p>
            <a:pPr lvl="1"/>
            <a:r>
              <a:rPr lang="en-US" altLang="en-US" smtClean="0"/>
              <a:t>2. Senão repetir os passos 1 a 4.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4"/>
          <p:cNvSpPr txBox="1">
            <a:spLocks noChangeArrowheads="1"/>
          </p:cNvSpPr>
          <p:nvPr/>
        </p:nvSpPr>
        <p:spPr bwMode="auto">
          <a:xfrm>
            <a:off x="468313" y="142852"/>
            <a:ext cx="856932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3600" dirty="0" err="1" smtClean="0">
                <a:latin typeface="+mj-lt"/>
              </a:rPr>
              <a:t>Exemplos</a:t>
            </a:r>
            <a:endParaRPr lang="pt-BR" altLang="pt-BR" sz="3600" dirty="0">
              <a:latin typeface="+mj-lt"/>
              <a:ea typeface="SimSun" pitchFamily="2" charset="-122"/>
            </a:endParaRPr>
          </a:p>
        </p:txBody>
      </p:sp>
      <p:pic>
        <p:nvPicPr>
          <p:cNvPr id="4" name="Content Placeholder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7422" y="928670"/>
            <a:ext cx="1625600" cy="191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8" y="1214422"/>
            <a:ext cx="2044700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7290" y="2994609"/>
            <a:ext cx="6737376" cy="3863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pPr algn="l"/>
            <a:r>
              <a:rPr lang="pt-BR" altLang="en-US" dirty="0" smtClean="0"/>
              <a:t>Medidas de Parti</a:t>
            </a:r>
            <a:r>
              <a:rPr lang="en-US" altLang="en-US" dirty="0" err="1" smtClean="0"/>
              <a:t>ção</a:t>
            </a:r>
            <a:endParaRPr lang="en-US" altLang="en-US" dirty="0" smtClean="0"/>
          </a:p>
        </p:txBody>
      </p:sp>
      <p:sp>
        <p:nvSpPr>
          <p:cNvPr id="21507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en-US" sz="2400" smtClean="0"/>
              <a:t>Como medir a habilidade quem um dado atributo tem de discriminar as diferentes classes?</a:t>
            </a:r>
          </a:p>
          <a:p>
            <a:r>
              <a:rPr lang="en-US" altLang="en-US" sz="2400" smtClean="0"/>
              <a:t>Existem muitas medidas. Todas concordam em dois pontos:</a:t>
            </a:r>
          </a:p>
          <a:p>
            <a:pPr lvl="1"/>
            <a:r>
              <a:rPr lang="en-US" altLang="en-US" sz="2400" smtClean="0"/>
              <a:t>Uma divisão que mantêm as proporções de classes em todas as partições é inútil.</a:t>
            </a:r>
          </a:p>
          <a:p>
            <a:pPr lvl="1"/>
            <a:r>
              <a:rPr lang="en-US" altLang="en-US" sz="2400" smtClean="0"/>
              <a:t>Uma divisão onde em cada partição todos os exemplos são da mesma classe tem utilidade máxima.</a:t>
            </a: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09738" y="4694238"/>
            <a:ext cx="5724525" cy="168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pPr algn="l"/>
            <a:r>
              <a:rPr lang="pt-BR" altLang="en-US" dirty="0" smtClean="0"/>
              <a:t>Medidas de Parti</a:t>
            </a:r>
            <a:r>
              <a:rPr lang="en-US" altLang="en-US" dirty="0" err="1" smtClean="0"/>
              <a:t>ção</a:t>
            </a:r>
            <a:endParaRPr lang="en-US" altLang="en-US" dirty="0" smtClean="0"/>
          </a:p>
        </p:txBody>
      </p:sp>
      <p:sp>
        <p:nvSpPr>
          <p:cNvPr id="22531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en-US" sz="2400" dirty="0" err="1" smtClean="0"/>
              <a:t>Medida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da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diferença</a:t>
            </a:r>
            <a:r>
              <a:rPr lang="en-US" altLang="en-US" sz="2400" dirty="0" smtClean="0"/>
              <a:t> dada </a:t>
            </a:r>
            <a:r>
              <a:rPr lang="en-US" altLang="en-US" sz="2400" dirty="0" err="1" smtClean="0"/>
              <a:t>por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uma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função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baseada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nas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proporçõesdas</a:t>
            </a:r>
            <a:r>
              <a:rPr lang="en-US" altLang="en-US" sz="2400" dirty="0" smtClean="0"/>
              <a:t> classes entre o </a:t>
            </a:r>
            <a:r>
              <a:rPr lang="en-US" altLang="en-US" sz="2400" dirty="0" err="1" smtClean="0"/>
              <a:t>nó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corrente</a:t>
            </a:r>
            <a:r>
              <a:rPr lang="en-US" altLang="en-US" sz="2400" dirty="0" smtClean="0"/>
              <a:t> e </a:t>
            </a:r>
            <a:r>
              <a:rPr lang="en-US" altLang="en-US" sz="2400" dirty="0" err="1" smtClean="0"/>
              <a:t>os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nós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descendentes</a:t>
            </a:r>
            <a:r>
              <a:rPr lang="en-US" altLang="en-US" sz="2400" dirty="0" smtClean="0"/>
              <a:t>.</a:t>
            </a:r>
          </a:p>
          <a:p>
            <a:pPr lvl="1"/>
            <a:r>
              <a:rPr lang="en-US" altLang="en-US" sz="2400" dirty="0" err="1" smtClean="0"/>
              <a:t>Valoriza</a:t>
            </a:r>
            <a:r>
              <a:rPr lang="en-US" altLang="en-US" sz="2400" dirty="0" smtClean="0"/>
              <a:t> a </a:t>
            </a:r>
            <a:r>
              <a:rPr lang="en-US" altLang="en-US" sz="2400" dirty="0" err="1" smtClean="0"/>
              <a:t>pureza</a:t>
            </a:r>
            <a:r>
              <a:rPr lang="en-US" altLang="en-US" sz="2400" dirty="0" smtClean="0"/>
              <a:t> das </a:t>
            </a:r>
            <a:r>
              <a:rPr lang="en-US" altLang="en-US" sz="2400" dirty="0" err="1" smtClean="0"/>
              <a:t>partições</a:t>
            </a:r>
            <a:r>
              <a:rPr lang="en-US" altLang="en-US" sz="2400" dirty="0" smtClean="0"/>
              <a:t>.</a:t>
            </a:r>
          </a:p>
          <a:p>
            <a:pPr lvl="2"/>
            <a:r>
              <a:rPr lang="en-US" altLang="en-US" dirty="0" err="1" smtClean="0"/>
              <a:t>Gini</a:t>
            </a:r>
            <a:r>
              <a:rPr lang="en-US" altLang="en-US" dirty="0" smtClean="0"/>
              <a:t>, </a:t>
            </a:r>
            <a:r>
              <a:rPr lang="en-US" altLang="en-US" dirty="0" err="1" smtClean="0"/>
              <a:t>entropia</a:t>
            </a:r>
            <a:endParaRPr lang="en-US" altLang="en-US" dirty="0" smtClean="0"/>
          </a:p>
          <a:p>
            <a:pPr lvl="2"/>
            <a:endParaRPr lang="en-US" altLang="en-US" dirty="0" smtClean="0"/>
          </a:p>
          <a:p>
            <a:r>
              <a:rPr lang="en-US" altLang="en-US" sz="2400" dirty="0" err="1" smtClean="0"/>
              <a:t>Medida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da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diferença</a:t>
            </a:r>
            <a:r>
              <a:rPr lang="en-US" altLang="en-US" sz="2400" dirty="0" smtClean="0"/>
              <a:t> dada </a:t>
            </a:r>
            <a:r>
              <a:rPr lang="en-US" altLang="en-US" sz="2400" dirty="0" err="1" smtClean="0"/>
              <a:t>por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uma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função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baseada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nas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proporçõesdas</a:t>
            </a:r>
            <a:r>
              <a:rPr lang="en-US" altLang="en-US" sz="2400" dirty="0" smtClean="0"/>
              <a:t> classes entre </a:t>
            </a:r>
            <a:r>
              <a:rPr lang="en-US" altLang="en-US" sz="2400" dirty="0" err="1" smtClean="0"/>
              <a:t>os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nós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descendentes</a:t>
            </a:r>
            <a:r>
              <a:rPr lang="en-US" altLang="en-US" sz="2400" dirty="0" smtClean="0"/>
              <a:t>.</a:t>
            </a:r>
          </a:p>
          <a:p>
            <a:pPr lvl="1"/>
            <a:r>
              <a:rPr lang="en-US" altLang="en-US" sz="2400" dirty="0" err="1" smtClean="0"/>
              <a:t>Valoriza</a:t>
            </a:r>
            <a:r>
              <a:rPr lang="en-US" altLang="en-US" sz="2400" dirty="0" smtClean="0"/>
              <a:t> a </a:t>
            </a:r>
            <a:r>
              <a:rPr lang="en-US" altLang="en-US" sz="2400" dirty="0" err="1" smtClean="0"/>
              <a:t>disparidade</a:t>
            </a:r>
            <a:r>
              <a:rPr lang="en-US" altLang="en-US" sz="2400" dirty="0" smtClean="0"/>
              <a:t> entre as </a:t>
            </a:r>
            <a:r>
              <a:rPr lang="en-US" altLang="en-US" sz="2400" dirty="0" err="1" smtClean="0"/>
              <a:t>partições</a:t>
            </a:r>
            <a:r>
              <a:rPr lang="en-US" altLang="en-US" sz="2400" dirty="0" smtClean="0"/>
              <a:t>.</a:t>
            </a:r>
          </a:p>
          <a:p>
            <a:pPr lvl="2"/>
            <a:r>
              <a:rPr lang="en-US" altLang="en-US" dirty="0" smtClean="0"/>
              <a:t>Lopez de </a:t>
            </a:r>
            <a:r>
              <a:rPr lang="en-US" altLang="en-US" dirty="0" err="1" smtClean="0"/>
              <a:t>Mantaras</a:t>
            </a:r>
            <a:r>
              <a:rPr lang="en-US" altLang="en-US" dirty="0" smtClean="0"/>
              <a:t>– </a:t>
            </a:r>
            <a:r>
              <a:rPr lang="en-US" altLang="en-US" dirty="0" err="1" smtClean="0"/>
              <a:t>Medida</a:t>
            </a:r>
            <a:r>
              <a:rPr lang="en-US" altLang="en-US" dirty="0" smtClean="0"/>
              <a:t> de </a:t>
            </a:r>
            <a:r>
              <a:rPr lang="en-US" altLang="en-US" dirty="0" err="1" smtClean="0"/>
              <a:t>independência</a:t>
            </a:r>
            <a:endParaRPr lang="en-US" altLang="en-US" dirty="0" smtClean="0"/>
          </a:p>
          <a:p>
            <a:pPr lvl="2"/>
            <a:r>
              <a:rPr lang="en-US" altLang="en-US" dirty="0" err="1" smtClean="0"/>
              <a:t>Medida</a:t>
            </a:r>
            <a:r>
              <a:rPr lang="en-US" altLang="en-US" dirty="0" smtClean="0"/>
              <a:t> do </a:t>
            </a:r>
            <a:r>
              <a:rPr lang="en-US" altLang="en-US" dirty="0" err="1" smtClean="0"/>
              <a:t>grau</a:t>
            </a:r>
            <a:r>
              <a:rPr lang="en-US" altLang="en-US" dirty="0" smtClean="0"/>
              <a:t> de </a:t>
            </a:r>
            <a:r>
              <a:rPr lang="en-US" altLang="en-US" dirty="0" err="1" smtClean="0"/>
              <a:t>associação</a:t>
            </a:r>
            <a:r>
              <a:rPr lang="en-US" altLang="en-US" dirty="0" smtClean="0"/>
              <a:t> entre </a:t>
            </a:r>
            <a:r>
              <a:rPr lang="en-US" altLang="en-US" dirty="0" err="1" smtClean="0"/>
              <a:t>os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atributos</a:t>
            </a:r>
            <a:r>
              <a:rPr lang="en-US" altLang="en-US" dirty="0" smtClean="0"/>
              <a:t> e a </a:t>
            </a:r>
            <a:r>
              <a:rPr lang="en-US" altLang="en-US" dirty="0" err="1" smtClean="0"/>
              <a:t>classe</a:t>
            </a:r>
            <a:endParaRPr lang="en-US" altLang="en-US" dirty="0" smtClean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pPr algn="l"/>
            <a:r>
              <a:rPr lang="pt-BR" altLang="en-US" dirty="0" smtClean="0"/>
              <a:t>Ganho de Informa</a:t>
            </a:r>
            <a:r>
              <a:rPr lang="en-US" altLang="en-US" dirty="0" err="1" smtClean="0"/>
              <a:t>ção</a:t>
            </a:r>
            <a:endParaRPr lang="pt-BR" altLang="en-US" dirty="0" smtClean="0"/>
          </a:p>
        </p:txBody>
      </p:sp>
      <p:sp>
        <p:nvSpPr>
          <p:cNvPr id="3" name="Espaço Reservado para Conteúdo 2">
            <a:extLst>
              <a:ext uri="{FF2B5EF4-FFF2-40B4-BE49-F238E27FC236}"/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50825" y="1484313"/>
            <a:ext cx="8642350" cy="4765675"/>
          </a:xfrm>
        </p:spPr>
        <p:txBody>
          <a:bodyPr/>
          <a:lstStyle/>
          <a:p>
            <a:pPr>
              <a:defRPr/>
            </a:pPr>
            <a:r>
              <a:rPr lang="en-US" sz="2000" dirty="0"/>
              <a:t>No </a:t>
            </a:r>
            <a:r>
              <a:rPr lang="en-US" sz="2000" dirty="0" err="1"/>
              <a:t>contexto</a:t>
            </a:r>
            <a:r>
              <a:rPr lang="en-US" sz="2000" dirty="0"/>
              <a:t> das </a:t>
            </a:r>
            <a:r>
              <a:rPr lang="en-US" sz="2000" dirty="0" err="1"/>
              <a:t>árvores</a:t>
            </a:r>
            <a:r>
              <a:rPr lang="en-US" sz="2000" dirty="0"/>
              <a:t> de </a:t>
            </a:r>
            <a:r>
              <a:rPr lang="en-US" sz="2000" dirty="0" err="1"/>
              <a:t>decisão</a:t>
            </a:r>
            <a:r>
              <a:rPr lang="en-US" sz="2000" dirty="0"/>
              <a:t> a </a:t>
            </a:r>
            <a:r>
              <a:rPr lang="en-US" sz="2000" dirty="0" err="1"/>
              <a:t>entropia</a:t>
            </a:r>
            <a:r>
              <a:rPr lang="en-US" sz="2000" dirty="0"/>
              <a:t> </a:t>
            </a:r>
            <a:r>
              <a:rPr lang="en-US" sz="2000" dirty="0" err="1"/>
              <a:t>é</a:t>
            </a:r>
            <a:r>
              <a:rPr lang="en-US" sz="2000" dirty="0"/>
              <a:t> </a:t>
            </a:r>
            <a:r>
              <a:rPr lang="en-US" sz="2000" dirty="0" err="1"/>
              <a:t>usada</a:t>
            </a:r>
            <a:r>
              <a:rPr lang="en-US" sz="2000" dirty="0"/>
              <a:t> para </a:t>
            </a:r>
            <a:r>
              <a:rPr lang="en-US" sz="2000" dirty="0" err="1"/>
              <a:t>estimar</a:t>
            </a:r>
            <a:r>
              <a:rPr lang="en-US" sz="2000" dirty="0"/>
              <a:t> a </a:t>
            </a:r>
            <a:r>
              <a:rPr lang="en-US" sz="2000" dirty="0" err="1"/>
              <a:t>aleatoridade</a:t>
            </a:r>
            <a:r>
              <a:rPr lang="en-US" sz="2000" dirty="0"/>
              <a:t> da </a:t>
            </a:r>
            <a:r>
              <a:rPr lang="en-US" sz="2000" dirty="0" err="1"/>
              <a:t>variável</a:t>
            </a:r>
            <a:r>
              <a:rPr lang="en-US" sz="2000" dirty="0"/>
              <a:t> a </a:t>
            </a:r>
            <a:r>
              <a:rPr lang="en-US" sz="2000" dirty="0" err="1"/>
              <a:t>prever</a:t>
            </a:r>
            <a:r>
              <a:rPr lang="en-US" sz="2000" dirty="0"/>
              <a:t>, no </a:t>
            </a:r>
            <a:r>
              <a:rPr lang="en-US" sz="2000" dirty="0" err="1"/>
              <a:t>casos</a:t>
            </a:r>
            <a:r>
              <a:rPr lang="en-US" sz="2000" dirty="0"/>
              <a:t> as </a:t>
            </a:r>
            <a:r>
              <a:rPr lang="en-US" sz="2000" b="1" dirty="0"/>
              <a:t>classes</a:t>
            </a:r>
            <a:r>
              <a:rPr lang="en-US" sz="2000" dirty="0"/>
              <a:t>.</a:t>
            </a:r>
          </a:p>
          <a:p>
            <a:pPr>
              <a:defRPr/>
            </a:pPr>
            <a:r>
              <a:rPr lang="en-US" sz="2000" dirty="0"/>
              <a:t>Dado um </a:t>
            </a:r>
            <a:r>
              <a:rPr lang="en-US" sz="2000" dirty="0" err="1"/>
              <a:t>conjunto</a:t>
            </a:r>
            <a:r>
              <a:rPr lang="en-US" sz="2000" dirty="0"/>
              <a:t> de </a:t>
            </a:r>
            <a:r>
              <a:rPr lang="en-US" sz="2000" dirty="0" err="1"/>
              <a:t>exemplos</a:t>
            </a:r>
            <a:r>
              <a:rPr lang="en-US" sz="2000" dirty="0"/>
              <a:t>, que </a:t>
            </a:r>
            <a:r>
              <a:rPr lang="en-US" sz="2000" dirty="0" err="1"/>
              <a:t>atributo</a:t>
            </a:r>
            <a:r>
              <a:rPr lang="en-US" sz="2000" dirty="0"/>
              <a:t> </a:t>
            </a:r>
            <a:r>
              <a:rPr lang="en-US" sz="2000" dirty="0" err="1"/>
              <a:t>escolher</a:t>
            </a:r>
            <a:r>
              <a:rPr lang="en-US" sz="2000" dirty="0"/>
              <a:t> para teste?</a:t>
            </a:r>
          </a:p>
          <a:p>
            <a:pPr lvl="1">
              <a:defRPr/>
            </a:pPr>
            <a:r>
              <a:rPr lang="en-US" sz="2000" dirty="0" err="1"/>
              <a:t>Os</a:t>
            </a:r>
            <a:r>
              <a:rPr lang="en-US" sz="2000" dirty="0"/>
              <a:t> </a:t>
            </a:r>
            <a:r>
              <a:rPr lang="en-US" sz="2000" dirty="0" err="1"/>
              <a:t>valores</a:t>
            </a:r>
            <a:r>
              <a:rPr lang="en-US" sz="2000" dirty="0"/>
              <a:t> de um </a:t>
            </a:r>
            <a:r>
              <a:rPr lang="en-US" sz="2000" dirty="0" err="1"/>
              <a:t>atributo</a:t>
            </a:r>
            <a:r>
              <a:rPr lang="en-US" sz="2000" dirty="0"/>
              <a:t> </a:t>
            </a:r>
            <a:r>
              <a:rPr lang="en-US" sz="2000" dirty="0" err="1"/>
              <a:t>definem</a:t>
            </a:r>
            <a:r>
              <a:rPr lang="en-US" sz="2000" dirty="0"/>
              <a:t> </a:t>
            </a:r>
            <a:r>
              <a:rPr lang="en-US" sz="2000" dirty="0" err="1"/>
              <a:t>partições</a:t>
            </a:r>
            <a:r>
              <a:rPr lang="en-US" sz="2000" dirty="0"/>
              <a:t> do </a:t>
            </a:r>
            <a:r>
              <a:rPr lang="en-US" sz="2000" dirty="0" err="1"/>
              <a:t>conjunto</a:t>
            </a:r>
            <a:r>
              <a:rPr lang="en-US" sz="2000" dirty="0"/>
              <a:t> de </a:t>
            </a:r>
            <a:r>
              <a:rPr lang="en-US" sz="2000" dirty="0" err="1"/>
              <a:t>exemplos</a:t>
            </a:r>
            <a:r>
              <a:rPr lang="en-US" sz="2000" dirty="0"/>
              <a:t>.</a:t>
            </a:r>
          </a:p>
          <a:p>
            <a:pPr lvl="1">
              <a:defRPr/>
            </a:pPr>
            <a:r>
              <a:rPr lang="en-US" sz="2000" dirty="0"/>
              <a:t>O </a:t>
            </a:r>
            <a:r>
              <a:rPr lang="en-US" sz="2000" dirty="0" err="1"/>
              <a:t>ganho</a:t>
            </a:r>
            <a:r>
              <a:rPr lang="en-US" sz="2000" dirty="0"/>
              <a:t> de </a:t>
            </a:r>
            <a:r>
              <a:rPr lang="en-US" sz="2000" dirty="0" err="1"/>
              <a:t>informação</a:t>
            </a:r>
            <a:r>
              <a:rPr lang="en-US" sz="2000" dirty="0"/>
              <a:t> </a:t>
            </a:r>
            <a:r>
              <a:rPr lang="en-US" sz="2000" dirty="0" err="1"/>
              <a:t>mede</a:t>
            </a:r>
            <a:r>
              <a:rPr lang="en-US" sz="2000" dirty="0"/>
              <a:t> a </a:t>
            </a:r>
            <a:r>
              <a:rPr lang="en-US" sz="2000" dirty="0" err="1"/>
              <a:t>redução</a:t>
            </a:r>
            <a:r>
              <a:rPr lang="en-US" sz="2000" dirty="0"/>
              <a:t> da </a:t>
            </a:r>
            <a:r>
              <a:rPr lang="en-US" sz="2000" dirty="0" err="1"/>
              <a:t>entropia</a:t>
            </a:r>
            <a:r>
              <a:rPr lang="en-US" sz="2000" dirty="0"/>
              <a:t> </a:t>
            </a:r>
            <a:r>
              <a:rPr lang="en-US" sz="2000" dirty="0" err="1"/>
              <a:t>causada</a:t>
            </a:r>
            <a:r>
              <a:rPr lang="en-US" sz="2000" dirty="0"/>
              <a:t> pela </a:t>
            </a:r>
            <a:r>
              <a:rPr lang="en-US" sz="2000" dirty="0" err="1"/>
              <a:t>partição</a:t>
            </a:r>
            <a:r>
              <a:rPr lang="en-US" sz="2000" dirty="0"/>
              <a:t> </a:t>
            </a:r>
            <a:r>
              <a:rPr lang="en-US" sz="2000" dirty="0" smtClean="0"/>
              <a:t>dos </a:t>
            </a:r>
            <a:r>
              <a:rPr lang="en-US" sz="2000" dirty="0" err="1" smtClean="0"/>
              <a:t>exemplos</a:t>
            </a:r>
            <a:r>
              <a:rPr lang="en-US" sz="2000" dirty="0" smtClean="0"/>
              <a:t> </a:t>
            </a:r>
            <a:r>
              <a:rPr lang="en-US" sz="2000" dirty="0"/>
              <a:t>de </a:t>
            </a:r>
            <a:r>
              <a:rPr lang="en-US" sz="2000" dirty="0" err="1"/>
              <a:t>acordo</a:t>
            </a:r>
            <a:r>
              <a:rPr lang="en-US" sz="2000" dirty="0"/>
              <a:t> com </a:t>
            </a:r>
            <a:r>
              <a:rPr lang="en-US" sz="2000" dirty="0" err="1"/>
              <a:t>os</a:t>
            </a:r>
            <a:r>
              <a:rPr lang="en-US" sz="2000" dirty="0"/>
              <a:t> </a:t>
            </a:r>
            <a:r>
              <a:rPr lang="en-US" sz="2000" dirty="0" err="1"/>
              <a:t>valores</a:t>
            </a:r>
            <a:r>
              <a:rPr lang="en-US" sz="2000" dirty="0"/>
              <a:t> do </a:t>
            </a:r>
            <a:r>
              <a:rPr lang="en-US" sz="2000" dirty="0" err="1"/>
              <a:t>atributo</a:t>
            </a:r>
            <a:r>
              <a:rPr lang="en-US" sz="2000" dirty="0"/>
              <a:t>.</a:t>
            </a:r>
          </a:p>
          <a:p>
            <a:pPr lvl="1">
              <a:defRPr/>
            </a:pPr>
            <a:endParaRPr lang="en-US" sz="2000" dirty="0"/>
          </a:p>
          <a:p>
            <a:pPr lvl="1">
              <a:defRPr/>
            </a:pPr>
            <a:endParaRPr lang="en-US" sz="2000" dirty="0"/>
          </a:p>
          <a:p>
            <a:pPr lvl="1">
              <a:defRPr/>
            </a:pPr>
            <a:endParaRPr lang="en-US" sz="2000" dirty="0"/>
          </a:p>
          <a:p>
            <a:pPr lvl="1">
              <a:defRPr/>
            </a:pPr>
            <a:endParaRPr lang="en-US" sz="2000" dirty="0"/>
          </a:p>
          <a:p>
            <a:pPr>
              <a:defRPr/>
            </a:pPr>
            <a:r>
              <a:rPr lang="en-US" sz="2000" dirty="0"/>
              <a:t>A </a:t>
            </a:r>
            <a:r>
              <a:rPr lang="en-US" sz="2000" dirty="0" err="1"/>
              <a:t>construção</a:t>
            </a:r>
            <a:r>
              <a:rPr lang="en-US" sz="2000" dirty="0"/>
              <a:t> de </a:t>
            </a:r>
            <a:r>
              <a:rPr lang="en-US" sz="2000" dirty="0" err="1"/>
              <a:t>uma</a:t>
            </a:r>
            <a:r>
              <a:rPr lang="en-US" sz="2000" dirty="0"/>
              <a:t> </a:t>
            </a:r>
            <a:r>
              <a:rPr lang="en-US" sz="2000" dirty="0" err="1"/>
              <a:t>árvore</a:t>
            </a:r>
            <a:r>
              <a:rPr lang="en-US" sz="2000" dirty="0"/>
              <a:t> de </a:t>
            </a:r>
            <a:r>
              <a:rPr lang="en-US" sz="2000" dirty="0" err="1"/>
              <a:t>decisão</a:t>
            </a:r>
            <a:r>
              <a:rPr lang="en-US" sz="2000" dirty="0"/>
              <a:t> </a:t>
            </a:r>
            <a:r>
              <a:rPr lang="en-US" sz="2000" dirty="0" err="1"/>
              <a:t>é</a:t>
            </a:r>
            <a:r>
              <a:rPr lang="en-US" sz="2000" dirty="0"/>
              <a:t> </a:t>
            </a:r>
            <a:r>
              <a:rPr lang="en-US" sz="2000" dirty="0" err="1"/>
              <a:t>guiada</a:t>
            </a:r>
            <a:r>
              <a:rPr lang="en-US" sz="2000" dirty="0"/>
              <a:t> </a:t>
            </a:r>
            <a:r>
              <a:rPr lang="en-US" sz="2000" dirty="0" err="1"/>
              <a:t>pelo</a:t>
            </a:r>
            <a:r>
              <a:rPr lang="en-US" sz="2000" dirty="0"/>
              <a:t> </a:t>
            </a:r>
            <a:r>
              <a:rPr lang="en-US" sz="2000" dirty="0" err="1"/>
              <a:t>objetivo</a:t>
            </a:r>
            <a:r>
              <a:rPr lang="en-US" sz="2000" dirty="0"/>
              <a:t> de </a:t>
            </a:r>
            <a:r>
              <a:rPr lang="en-US" sz="2000" dirty="0" err="1"/>
              <a:t>diminuir</a:t>
            </a:r>
            <a:r>
              <a:rPr lang="en-US" sz="2000" dirty="0"/>
              <a:t> a </a:t>
            </a:r>
            <a:r>
              <a:rPr lang="en-US" sz="2000" dirty="0" err="1"/>
              <a:t>entropia</a:t>
            </a:r>
            <a:r>
              <a:rPr lang="en-US" sz="2000" dirty="0"/>
              <a:t> </a:t>
            </a:r>
            <a:r>
              <a:rPr lang="en-US" sz="2000" dirty="0" err="1"/>
              <a:t>ou</a:t>
            </a:r>
            <a:r>
              <a:rPr lang="en-US" sz="2000" dirty="0"/>
              <a:t> </a:t>
            </a:r>
            <a:r>
              <a:rPr lang="en-US" sz="2000" dirty="0" err="1"/>
              <a:t>seja</a:t>
            </a:r>
            <a:r>
              <a:rPr lang="en-US" sz="2000" dirty="0"/>
              <a:t> a </a:t>
            </a:r>
            <a:r>
              <a:rPr lang="en-US" sz="2000" dirty="0" err="1"/>
              <a:t>aleatoridade</a:t>
            </a:r>
            <a:r>
              <a:rPr lang="en-US" sz="2000" dirty="0"/>
              <a:t> (</a:t>
            </a:r>
            <a:r>
              <a:rPr lang="en-US" sz="2000" dirty="0" err="1"/>
              <a:t>dificuldade</a:t>
            </a:r>
            <a:r>
              <a:rPr lang="en-US" sz="2000" dirty="0"/>
              <a:t> de </a:t>
            </a:r>
            <a:r>
              <a:rPr lang="en-US" sz="2000" dirty="0" err="1"/>
              <a:t>previsão</a:t>
            </a:r>
            <a:r>
              <a:rPr lang="en-US" sz="2000" dirty="0"/>
              <a:t>) da </a:t>
            </a:r>
            <a:r>
              <a:rPr lang="en-US" sz="2000" dirty="0" err="1"/>
              <a:t>variável</a:t>
            </a:r>
            <a:r>
              <a:rPr lang="en-US" sz="2000" dirty="0"/>
              <a:t> </a:t>
            </a:r>
            <a:r>
              <a:rPr lang="en-US" sz="2000" dirty="0" err="1"/>
              <a:t>objetivo</a:t>
            </a:r>
            <a:r>
              <a:rPr lang="en-US" sz="2000" dirty="0"/>
              <a:t>.</a:t>
            </a:r>
            <a:endParaRPr lang="pt-BR" sz="2000" dirty="0">
              <a:solidFill>
                <a:schemeClr val="accent5">
                  <a:lumMod val="75000"/>
                </a:schemeClr>
              </a:solidFill>
            </a:endParaRPr>
          </a:p>
          <a:p>
            <a:pPr marL="319088" lvl="1" indent="0">
              <a:buFont typeface="Arial" pitchFamily="34" charset="0"/>
              <a:buNone/>
              <a:defRPr/>
            </a:pPr>
            <a:endParaRPr lang="pt-BR" sz="2000" dirty="0">
              <a:solidFill>
                <a:schemeClr val="accent5">
                  <a:lumMod val="75000"/>
                </a:schemeClr>
              </a:solidFill>
            </a:endParaRPr>
          </a:p>
          <a:p>
            <a:pPr marL="319088" lvl="1" indent="0">
              <a:buFont typeface="Arial" pitchFamily="34" charset="0"/>
              <a:buNone/>
              <a:defRPr/>
            </a:pP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  <a:p>
            <a:pPr marL="319088" lvl="1" indent="0">
              <a:buFont typeface="Arial" pitchFamily="34" charset="0"/>
              <a:buNone/>
              <a:defRPr/>
            </a:pP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defRPr/>
            </a:pPr>
            <a:endParaRPr lang="pt-BR" dirty="0"/>
          </a:p>
        </p:txBody>
      </p:sp>
      <p:pic>
        <p:nvPicPr>
          <p:cNvPr id="24580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250" y="4365625"/>
            <a:ext cx="5678488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ítulo 1"/>
          <p:cNvSpPr>
            <a:spLocks noGrp="1"/>
          </p:cNvSpPr>
          <p:nvPr>
            <p:ph type="title"/>
          </p:nvPr>
        </p:nvSpPr>
        <p:spPr>
          <a:xfrm>
            <a:off x="1142976" y="714356"/>
            <a:ext cx="7272338" cy="504825"/>
          </a:xfrm>
        </p:spPr>
        <p:txBody>
          <a:bodyPr/>
          <a:lstStyle/>
          <a:p>
            <a:r>
              <a:rPr lang="pt-BR" altLang="en-US" sz="3200" dirty="0" smtClean="0"/>
              <a:t>C</a:t>
            </a:r>
            <a:r>
              <a:rPr lang="en-US" altLang="en-US" sz="3200" dirty="0" err="1" smtClean="0"/>
              <a:t>álculo</a:t>
            </a:r>
            <a:r>
              <a:rPr lang="en-US" altLang="en-US" sz="3200" dirty="0" smtClean="0"/>
              <a:t> do </a:t>
            </a:r>
            <a:r>
              <a:rPr lang="pt-BR" altLang="en-US" sz="3200" dirty="0" smtClean="0"/>
              <a:t>Ganho de Informa</a:t>
            </a:r>
            <a:r>
              <a:rPr lang="en-US" altLang="en-US" sz="3200" dirty="0" err="1" smtClean="0"/>
              <a:t>ção</a:t>
            </a:r>
            <a:r>
              <a:rPr lang="en-US" altLang="en-US" sz="3200" dirty="0" smtClean="0"/>
              <a:t> – </a:t>
            </a:r>
            <a:r>
              <a:rPr lang="en-US" altLang="en-US" sz="3200" dirty="0" err="1" smtClean="0"/>
              <a:t>Atributos</a:t>
            </a:r>
            <a:r>
              <a:rPr lang="en-US" altLang="en-US" sz="3200" dirty="0" smtClean="0"/>
              <a:t> </a:t>
            </a:r>
            <a:r>
              <a:rPr lang="en-US" altLang="en-US" sz="3200" dirty="0" err="1" smtClean="0"/>
              <a:t>Numéricos</a:t>
            </a:r>
            <a:endParaRPr lang="pt-BR" altLang="en-US" sz="3200" dirty="0" smtClean="0"/>
          </a:p>
        </p:txBody>
      </p:sp>
      <p:sp>
        <p:nvSpPr>
          <p:cNvPr id="3" name="Espaço Reservado para Conteúdo 2">
            <a:extLst>
              <a:ext uri="{FF2B5EF4-FFF2-40B4-BE49-F238E27FC236}"/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50825" y="1484313"/>
            <a:ext cx="8642350" cy="4765675"/>
          </a:xfrm>
        </p:spPr>
        <p:txBody>
          <a:bodyPr/>
          <a:lstStyle/>
          <a:p>
            <a:pPr>
              <a:defRPr/>
            </a:pPr>
            <a:r>
              <a:rPr lang="en-US" sz="1800" dirty="0"/>
              <a:t>Um teste num </a:t>
            </a:r>
            <a:r>
              <a:rPr lang="en-US" sz="1800" dirty="0" err="1"/>
              <a:t>atributo</a:t>
            </a:r>
            <a:r>
              <a:rPr lang="en-US" sz="1800" dirty="0"/>
              <a:t> </a:t>
            </a:r>
            <a:r>
              <a:rPr lang="en-US" sz="1800" dirty="0" err="1"/>
              <a:t>numérico</a:t>
            </a:r>
            <a:r>
              <a:rPr lang="en-US" sz="1800" dirty="0"/>
              <a:t> </a:t>
            </a:r>
            <a:r>
              <a:rPr lang="en-US" sz="1800" dirty="0" err="1"/>
              <a:t>produz</a:t>
            </a:r>
            <a:r>
              <a:rPr lang="en-US" sz="1800" dirty="0"/>
              <a:t> </a:t>
            </a:r>
            <a:r>
              <a:rPr lang="en-US" sz="1800" dirty="0" err="1"/>
              <a:t>uma</a:t>
            </a:r>
            <a:r>
              <a:rPr lang="en-US" sz="1800" dirty="0"/>
              <a:t> </a:t>
            </a:r>
            <a:r>
              <a:rPr lang="en-US" sz="1800" dirty="0" err="1"/>
              <a:t>partição</a:t>
            </a:r>
            <a:r>
              <a:rPr lang="en-US" sz="1800" dirty="0"/>
              <a:t> </a:t>
            </a:r>
            <a:r>
              <a:rPr lang="en-US" sz="1800" dirty="0" err="1"/>
              <a:t>binária</a:t>
            </a:r>
            <a:r>
              <a:rPr lang="en-US" sz="1800" dirty="0"/>
              <a:t> </a:t>
            </a:r>
            <a:r>
              <a:rPr lang="en-US" sz="1800" dirty="0" smtClean="0"/>
              <a:t>do </a:t>
            </a:r>
            <a:r>
              <a:rPr lang="en-US" sz="1800" dirty="0" err="1" smtClean="0"/>
              <a:t>conjunto</a:t>
            </a:r>
            <a:r>
              <a:rPr lang="en-US" sz="1800" dirty="0" smtClean="0"/>
              <a:t> </a:t>
            </a:r>
            <a:r>
              <a:rPr lang="en-US" sz="1800" dirty="0"/>
              <a:t>de </a:t>
            </a:r>
            <a:r>
              <a:rPr lang="en-US" sz="1800" dirty="0" err="1"/>
              <a:t>exemplos</a:t>
            </a:r>
            <a:r>
              <a:rPr lang="en-US" sz="1800" dirty="0"/>
              <a:t>:</a:t>
            </a:r>
          </a:p>
          <a:p>
            <a:pPr lvl="1">
              <a:defRPr/>
            </a:pPr>
            <a:r>
              <a:rPr lang="en-US" sz="1800" dirty="0" smtClean="0"/>
              <a:t> </a:t>
            </a:r>
            <a:r>
              <a:rPr lang="en-US" sz="1800" dirty="0" err="1"/>
              <a:t>Exemplos</a:t>
            </a:r>
            <a:r>
              <a:rPr lang="en-US" sz="1800" dirty="0"/>
              <a:t> </a:t>
            </a:r>
            <a:r>
              <a:rPr lang="en-US" sz="1800" dirty="0" err="1"/>
              <a:t>onde</a:t>
            </a:r>
            <a:r>
              <a:rPr lang="en-US" sz="1800" dirty="0"/>
              <a:t> </a:t>
            </a:r>
            <a:r>
              <a:rPr lang="en-US" sz="1800" dirty="0" err="1"/>
              <a:t>valor_do_atributo</a:t>
            </a:r>
            <a:r>
              <a:rPr lang="en-US" sz="1800" dirty="0"/>
              <a:t>&lt;</a:t>
            </a:r>
            <a:r>
              <a:rPr lang="en-US" sz="1800" dirty="0" err="1"/>
              <a:t>ponto_referência</a:t>
            </a:r>
            <a:endParaRPr lang="en-US" sz="1800" dirty="0"/>
          </a:p>
          <a:p>
            <a:pPr lvl="1">
              <a:defRPr/>
            </a:pPr>
            <a:r>
              <a:rPr lang="en-US" sz="1800" dirty="0" smtClean="0"/>
              <a:t> </a:t>
            </a:r>
            <a:r>
              <a:rPr lang="en-US" sz="1800" dirty="0" err="1"/>
              <a:t>Exemplos</a:t>
            </a:r>
            <a:r>
              <a:rPr lang="en-US" sz="1800" dirty="0"/>
              <a:t> </a:t>
            </a:r>
            <a:r>
              <a:rPr lang="en-US" sz="1800" dirty="0" err="1"/>
              <a:t>onde</a:t>
            </a:r>
            <a:r>
              <a:rPr lang="en-US" sz="1800" dirty="0"/>
              <a:t> </a:t>
            </a:r>
            <a:r>
              <a:rPr lang="en-US" sz="1800" dirty="0" err="1"/>
              <a:t>valor_do_atributo</a:t>
            </a:r>
            <a:r>
              <a:rPr lang="en-US" sz="1800" dirty="0"/>
              <a:t>&gt;= </a:t>
            </a:r>
            <a:r>
              <a:rPr lang="en-US" sz="1800" dirty="0" err="1"/>
              <a:t>ponto_referência</a:t>
            </a:r>
            <a:endParaRPr lang="en-US" sz="1800" dirty="0"/>
          </a:p>
          <a:p>
            <a:pPr lvl="1">
              <a:defRPr/>
            </a:pPr>
            <a:endParaRPr lang="en-US" sz="1800" dirty="0"/>
          </a:p>
          <a:p>
            <a:pPr>
              <a:defRPr/>
            </a:pPr>
            <a:r>
              <a:rPr lang="en-US" sz="1800" dirty="0" err="1"/>
              <a:t>Escolha</a:t>
            </a:r>
            <a:r>
              <a:rPr lang="en-US" sz="1800" dirty="0"/>
              <a:t> do </a:t>
            </a:r>
            <a:r>
              <a:rPr lang="en-US" sz="1800" dirty="0" err="1"/>
              <a:t>ponto</a:t>
            </a:r>
            <a:r>
              <a:rPr lang="en-US" sz="1800" dirty="0"/>
              <a:t> de </a:t>
            </a:r>
            <a:r>
              <a:rPr lang="en-US" sz="1800" dirty="0" err="1"/>
              <a:t>referência</a:t>
            </a:r>
            <a:r>
              <a:rPr lang="en-US" sz="1800" dirty="0"/>
              <a:t>:</a:t>
            </a:r>
          </a:p>
          <a:p>
            <a:pPr lvl="1">
              <a:defRPr/>
            </a:pPr>
            <a:r>
              <a:rPr lang="en-US" sz="1800" dirty="0" err="1" smtClean="0"/>
              <a:t>Ordenar</a:t>
            </a:r>
            <a:r>
              <a:rPr lang="en-US" sz="1800" dirty="0" smtClean="0"/>
              <a:t> </a:t>
            </a:r>
            <a:r>
              <a:rPr lang="en-US" sz="1800" dirty="0" err="1"/>
              <a:t>os</a:t>
            </a:r>
            <a:r>
              <a:rPr lang="en-US" sz="1800" dirty="0"/>
              <a:t> </a:t>
            </a:r>
            <a:r>
              <a:rPr lang="en-US" sz="1800" dirty="0" err="1"/>
              <a:t>exemplos</a:t>
            </a:r>
            <a:r>
              <a:rPr lang="en-US" sz="1800" dirty="0"/>
              <a:t> </a:t>
            </a:r>
            <a:r>
              <a:rPr lang="en-US" sz="1800" dirty="0" err="1"/>
              <a:t>por</a:t>
            </a:r>
            <a:r>
              <a:rPr lang="en-US" sz="1800" dirty="0"/>
              <a:t> </a:t>
            </a:r>
            <a:r>
              <a:rPr lang="en-US" sz="1800" dirty="0" err="1"/>
              <a:t>ordem</a:t>
            </a:r>
            <a:r>
              <a:rPr lang="en-US" sz="1800" dirty="0"/>
              <a:t> </a:t>
            </a:r>
            <a:r>
              <a:rPr lang="en-US" sz="1800" dirty="0" err="1"/>
              <a:t>crescente</a:t>
            </a:r>
            <a:r>
              <a:rPr lang="en-US" sz="1800" dirty="0"/>
              <a:t> dos </a:t>
            </a:r>
            <a:r>
              <a:rPr lang="en-US" sz="1800" dirty="0" err="1"/>
              <a:t>valores</a:t>
            </a:r>
            <a:r>
              <a:rPr lang="en-US" sz="1800" dirty="0"/>
              <a:t> do </a:t>
            </a:r>
            <a:r>
              <a:rPr lang="en-US" sz="1800" dirty="0" err="1"/>
              <a:t>atributo</a:t>
            </a:r>
            <a:r>
              <a:rPr lang="en-US" sz="1800" dirty="0"/>
              <a:t> </a:t>
            </a:r>
            <a:r>
              <a:rPr lang="en-US" sz="1800" dirty="0" err="1"/>
              <a:t>numérico</a:t>
            </a:r>
            <a:r>
              <a:rPr lang="en-US" sz="1800" dirty="0"/>
              <a:t>.</a:t>
            </a:r>
          </a:p>
          <a:p>
            <a:pPr lvl="1">
              <a:defRPr/>
            </a:pPr>
            <a:r>
              <a:rPr lang="en-US" sz="1800" dirty="0" err="1" smtClean="0"/>
              <a:t>Qualquer</a:t>
            </a:r>
            <a:r>
              <a:rPr lang="en-US" sz="1800" dirty="0" smtClean="0"/>
              <a:t> </a:t>
            </a:r>
            <a:r>
              <a:rPr lang="en-US" sz="1800" dirty="0" err="1"/>
              <a:t>ponto</a:t>
            </a:r>
            <a:r>
              <a:rPr lang="en-US" sz="1800" dirty="0"/>
              <a:t> </a:t>
            </a:r>
            <a:r>
              <a:rPr lang="en-US" sz="1800" dirty="0" err="1"/>
              <a:t>intermédiário</a:t>
            </a:r>
            <a:r>
              <a:rPr lang="en-US" sz="1800" dirty="0"/>
              <a:t> entre </a:t>
            </a:r>
            <a:r>
              <a:rPr lang="en-US" sz="1800" dirty="0" err="1"/>
              <a:t>dois</a:t>
            </a:r>
            <a:r>
              <a:rPr lang="en-US" sz="1800" dirty="0"/>
              <a:t> </a:t>
            </a:r>
            <a:r>
              <a:rPr lang="en-US" sz="1800" dirty="0" err="1"/>
              <a:t>valores</a:t>
            </a:r>
            <a:r>
              <a:rPr lang="en-US" sz="1800" dirty="0"/>
              <a:t> </a:t>
            </a:r>
            <a:r>
              <a:rPr lang="en-US" sz="1800" dirty="0" err="1"/>
              <a:t>diferentes</a:t>
            </a:r>
            <a:r>
              <a:rPr lang="en-US" sz="1800" dirty="0"/>
              <a:t> e </a:t>
            </a:r>
            <a:r>
              <a:rPr lang="en-US" sz="1800" dirty="0" err="1"/>
              <a:t>consecutivos</a:t>
            </a:r>
            <a:r>
              <a:rPr lang="en-US" sz="1800" dirty="0"/>
              <a:t> dos </a:t>
            </a:r>
            <a:r>
              <a:rPr lang="en-US" sz="1800" dirty="0" err="1"/>
              <a:t>valores</a:t>
            </a:r>
            <a:r>
              <a:rPr lang="en-US" sz="1800" dirty="0"/>
              <a:t> </a:t>
            </a:r>
            <a:r>
              <a:rPr lang="en-US" sz="1800" dirty="0" err="1"/>
              <a:t>observados</a:t>
            </a:r>
            <a:r>
              <a:rPr lang="en-US" sz="1800" dirty="0"/>
              <a:t> no </a:t>
            </a:r>
            <a:r>
              <a:rPr lang="en-US" sz="1800" dirty="0" err="1"/>
              <a:t>conjunto</a:t>
            </a:r>
            <a:r>
              <a:rPr lang="en-US" sz="1800" dirty="0"/>
              <a:t> de </a:t>
            </a:r>
            <a:r>
              <a:rPr lang="en-US" sz="1800" dirty="0" err="1"/>
              <a:t>treino</a:t>
            </a:r>
            <a:r>
              <a:rPr lang="en-US" sz="1800" dirty="0"/>
              <a:t> </a:t>
            </a:r>
            <a:r>
              <a:rPr lang="en-US" sz="1800" dirty="0" err="1"/>
              <a:t>pode</a:t>
            </a:r>
            <a:r>
              <a:rPr lang="en-US" sz="1800" dirty="0"/>
              <a:t> ser </a:t>
            </a:r>
            <a:r>
              <a:rPr lang="en-US" sz="1800" dirty="0" err="1"/>
              <a:t>utilizado</a:t>
            </a:r>
            <a:r>
              <a:rPr lang="en-US" sz="1800" dirty="0"/>
              <a:t> </a:t>
            </a:r>
            <a:r>
              <a:rPr lang="en-US" sz="1800" dirty="0" err="1"/>
              <a:t>como</a:t>
            </a:r>
            <a:r>
              <a:rPr lang="en-US" sz="1800" dirty="0"/>
              <a:t> </a:t>
            </a:r>
            <a:r>
              <a:rPr lang="en-US" sz="1800" dirty="0" err="1"/>
              <a:t>possível</a:t>
            </a:r>
            <a:r>
              <a:rPr lang="en-US" sz="1800" dirty="0"/>
              <a:t> </a:t>
            </a:r>
            <a:r>
              <a:rPr lang="en-US" sz="1800" dirty="0" err="1"/>
              <a:t>ponto</a:t>
            </a:r>
            <a:r>
              <a:rPr lang="en-US" sz="1800" dirty="0"/>
              <a:t> de </a:t>
            </a:r>
            <a:r>
              <a:rPr lang="en-US" sz="1800" dirty="0" err="1"/>
              <a:t>referência</a:t>
            </a:r>
            <a:r>
              <a:rPr lang="en-US" sz="1800" dirty="0"/>
              <a:t>. </a:t>
            </a:r>
          </a:p>
          <a:p>
            <a:pPr lvl="2">
              <a:defRPr/>
            </a:pPr>
            <a:r>
              <a:rPr lang="en-US" sz="1800" dirty="0" err="1"/>
              <a:t>É</a:t>
            </a:r>
            <a:r>
              <a:rPr lang="en-US" sz="1800" dirty="0"/>
              <a:t> usual </a:t>
            </a:r>
            <a:r>
              <a:rPr lang="en-US" sz="1800" dirty="0" err="1"/>
              <a:t>considerar</a:t>
            </a:r>
            <a:r>
              <a:rPr lang="en-US" sz="1800" dirty="0"/>
              <a:t> o valor </a:t>
            </a:r>
            <a:r>
              <a:rPr lang="en-US" sz="1800" dirty="0" err="1"/>
              <a:t>médio</a:t>
            </a:r>
            <a:r>
              <a:rPr lang="en-US" sz="1800" dirty="0"/>
              <a:t> entre </a:t>
            </a:r>
            <a:r>
              <a:rPr lang="en-US" sz="1800" dirty="0" err="1"/>
              <a:t>dois</a:t>
            </a:r>
            <a:r>
              <a:rPr lang="en-US" sz="1800" dirty="0"/>
              <a:t> </a:t>
            </a:r>
            <a:r>
              <a:rPr lang="en-US" sz="1800" dirty="0" err="1"/>
              <a:t>valores</a:t>
            </a:r>
            <a:r>
              <a:rPr lang="en-US" sz="1800" dirty="0"/>
              <a:t> </a:t>
            </a:r>
            <a:r>
              <a:rPr lang="en-US" sz="1800" dirty="0" err="1"/>
              <a:t>diferentes</a:t>
            </a:r>
            <a:r>
              <a:rPr lang="en-US" sz="1800" dirty="0"/>
              <a:t> e </a:t>
            </a:r>
            <a:r>
              <a:rPr lang="en-US" sz="1800" dirty="0" err="1"/>
              <a:t>consecutivos</a:t>
            </a:r>
            <a:r>
              <a:rPr lang="en-US" sz="1800" dirty="0"/>
              <a:t>.</a:t>
            </a:r>
          </a:p>
          <a:p>
            <a:pPr lvl="1">
              <a:defRPr/>
            </a:pPr>
            <a:r>
              <a:rPr lang="en-US" sz="1800" dirty="0" err="1"/>
              <a:t>Todos</a:t>
            </a:r>
            <a:r>
              <a:rPr lang="en-US" sz="1800" dirty="0"/>
              <a:t> </a:t>
            </a:r>
            <a:r>
              <a:rPr lang="en-US" sz="1800" dirty="0" err="1"/>
              <a:t>possíveis</a:t>
            </a:r>
            <a:r>
              <a:rPr lang="en-US" sz="1800" dirty="0"/>
              <a:t> </a:t>
            </a:r>
            <a:r>
              <a:rPr lang="en-US" sz="1800" dirty="0" err="1"/>
              <a:t>pontos</a:t>
            </a:r>
            <a:r>
              <a:rPr lang="en-US" sz="1800" dirty="0"/>
              <a:t> de </a:t>
            </a:r>
            <a:r>
              <a:rPr lang="en-US" sz="1800" dirty="0" err="1"/>
              <a:t>referência</a:t>
            </a:r>
            <a:r>
              <a:rPr lang="en-US" sz="1800" dirty="0"/>
              <a:t> </a:t>
            </a:r>
            <a:r>
              <a:rPr lang="en-US" sz="1800" dirty="0" err="1"/>
              <a:t>aqueles</a:t>
            </a:r>
            <a:r>
              <a:rPr lang="en-US" sz="1800" dirty="0"/>
              <a:t> </a:t>
            </a:r>
            <a:r>
              <a:rPr lang="en-US" sz="1800" dirty="0" err="1"/>
              <a:t>os</a:t>
            </a:r>
            <a:r>
              <a:rPr lang="en-US" sz="1800" dirty="0"/>
              <a:t> </a:t>
            </a:r>
            <a:r>
              <a:rPr lang="en-US" sz="1800" dirty="0" err="1"/>
              <a:t>quais</a:t>
            </a:r>
            <a:r>
              <a:rPr lang="en-US" sz="1800" dirty="0"/>
              <a:t> </a:t>
            </a:r>
            <a:r>
              <a:rPr lang="en-US" sz="1800" dirty="0" err="1"/>
              <a:t>maximizam</a:t>
            </a:r>
            <a:r>
              <a:rPr lang="en-US" sz="1800" dirty="0"/>
              <a:t> o </a:t>
            </a:r>
            <a:r>
              <a:rPr lang="en-US" sz="1800" dirty="0" err="1"/>
              <a:t>ganho</a:t>
            </a:r>
            <a:r>
              <a:rPr lang="en-US" sz="1800" dirty="0"/>
              <a:t> de </a:t>
            </a:r>
            <a:r>
              <a:rPr lang="en-US" sz="1800" dirty="0" err="1"/>
              <a:t>informação</a:t>
            </a:r>
            <a:r>
              <a:rPr lang="en-US" sz="1800" dirty="0"/>
              <a:t> </a:t>
            </a:r>
            <a:r>
              <a:rPr lang="en-US" sz="1800" dirty="0" err="1"/>
              <a:t>invariavelmente</a:t>
            </a:r>
            <a:r>
              <a:rPr lang="en-US" sz="1800" dirty="0"/>
              <a:t> </a:t>
            </a:r>
            <a:r>
              <a:rPr lang="en-US" sz="1800" dirty="0" err="1"/>
              <a:t>separam</a:t>
            </a:r>
            <a:r>
              <a:rPr lang="en-US" sz="1800" dirty="0"/>
              <a:t> </a:t>
            </a:r>
            <a:r>
              <a:rPr lang="en-US" sz="1800" dirty="0" err="1"/>
              <a:t>dois</a:t>
            </a:r>
            <a:r>
              <a:rPr lang="en-US" sz="1800" dirty="0"/>
              <a:t> </a:t>
            </a:r>
            <a:r>
              <a:rPr lang="en-US" sz="1800" dirty="0" err="1"/>
              <a:t>exemplos</a:t>
            </a:r>
            <a:r>
              <a:rPr lang="en-US" sz="1800" dirty="0"/>
              <a:t> de classes </a:t>
            </a:r>
            <a:r>
              <a:rPr lang="en-US" sz="1800" dirty="0" err="1"/>
              <a:t>diferentes</a:t>
            </a:r>
            <a:r>
              <a:rPr lang="en-US" sz="1800" dirty="0"/>
              <a:t>.</a:t>
            </a:r>
            <a:endParaRPr lang="pt-BR" sz="1800" dirty="0">
              <a:solidFill>
                <a:schemeClr val="accent5">
                  <a:lumMod val="75000"/>
                </a:schemeClr>
              </a:solidFill>
            </a:endParaRPr>
          </a:p>
          <a:p>
            <a:pPr marL="319088" lvl="1" indent="0">
              <a:buFont typeface="Arial" pitchFamily="34" charset="0"/>
              <a:buNone/>
              <a:defRPr/>
            </a:pP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  <a:p>
            <a:pPr marL="319088" lvl="1" indent="0">
              <a:buFont typeface="Arial" pitchFamily="34" charset="0"/>
              <a:buNone/>
              <a:defRPr/>
            </a:pP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defRPr/>
            </a:pPr>
            <a:endParaRPr lang="pt-BR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ítulo 1"/>
          <p:cNvSpPr>
            <a:spLocks noGrp="1"/>
          </p:cNvSpPr>
          <p:nvPr>
            <p:ph type="title"/>
          </p:nvPr>
        </p:nvSpPr>
        <p:spPr>
          <a:xfrm>
            <a:off x="1142976" y="571480"/>
            <a:ext cx="7272338" cy="504825"/>
          </a:xfrm>
        </p:spPr>
        <p:txBody>
          <a:bodyPr/>
          <a:lstStyle/>
          <a:p>
            <a:r>
              <a:rPr lang="pt-BR" altLang="en-US" sz="3200" dirty="0" smtClean="0"/>
              <a:t>C</a:t>
            </a:r>
            <a:r>
              <a:rPr lang="en-US" altLang="en-US" sz="3200" dirty="0" err="1" smtClean="0"/>
              <a:t>álculo</a:t>
            </a:r>
            <a:r>
              <a:rPr lang="en-US" altLang="en-US" sz="3200" dirty="0" smtClean="0"/>
              <a:t> do </a:t>
            </a:r>
            <a:r>
              <a:rPr lang="pt-BR" altLang="en-US" sz="3200" dirty="0" smtClean="0"/>
              <a:t>Ganho de Informa</a:t>
            </a:r>
            <a:r>
              <a:rPr lang="en-US" altLang="en-US" sz="3200" dirty="0" err="1" smtClean="0"/>
              <a:t>ção</a:t>
            </a:r>
            <a:r>
              <a:rPr lang="en-US" altLang="en-US" sz="3200" dirty="0" smtClean="0"/>
              <a:t> – </a:t>
            </a:r>
            <a:r>
              <a:rPr lang="en-US" altLang="en-US" sz="3200" dirty="0" err="1" smtClean="0"/>
              <a:t>Atributos</a:t>
            </a:r>
            <a:r>
              <a:rPr lang="en-US" altLang="en-US" sz="3200" dirty="0" smtClean="0"/>
              <a:t> </a:t>
            </a:r>
            <a:r>
              <a:rPr lang="en-US" altLang="en-US" sz="3200" dirty="0" err="1" smtClean="0"/>
              <a:t>Numéricos</a:t>
            </a:r>
            <a:endParaRPr lang="pt-BR" altLang="en-US" sz="3200" dirty="0" smtClean="0"/>
          </a:p>
        </p:txBody>
      </p:sp>
      <p:pic>
        <p:nvPicPr>
          <p:cNvPr id="26627" name="Content Placeholder 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755650" y="1484313"/>
            <a:ext cx="7704138" cy="4741862"/>
          </a:xfr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ítulo 1"/>
          <p:cNvSpPr>
            <a:spLocks noGrp="1"/>
          </p:cNvSpPr>
          <p:nvPr>
            <p:ph type="title"/>
          </p:nvPr>
        </p:nvSpPr>
        <p:spPr>
          <a:xfrm>
            <a:off x="214282" y="785794"/>
            <a:ext cx="8501122" cy="504825"/>
          </a:xfrm>
        </p:spPr>
        <p:txBody>
          <a:bodyPr/>
          <a:lstStyle/>
          <a:p>
            <a:r>
              <a:rPr lang="pt-BR" altLang="en-US" dirty="0" smtClean="0"/>
              <a:t>C</a:t>
            </a:r>
            <a:r>
              <a:rPr lang="en-US" altLang="en-US" dirty="0" err="1" smtClean="0"/>
              <a:t>álculo</a:t>
            </a:r>
            <a:r>
              <a:rPr lang="en-US" altLang="en-US" dirty="0" smtClean="0"/>
              <a:t> do </a:t>
            </a:r>
            <a:r>
              <a:rPr lang="pt-BR" altLang="en-US" dirty="0" smtClean="0"/>
              <a:t>Ganho de Informa</a:t>
            </a:r>
            <a:r>
              <a:rPr lang="en-US" altLang="en-US" dirty="0" err="1" smtClean="0"/>
              <a:t>ção</a:t>
            </a:r>
            <a:r>
              <a:rPr lang="en-US" altLang="en-US" dirty="0" smtClean="0"/>
              <a:t> – </a:t>
            </a:r>
            <a:r>
              <a:rPr lang="en-US" altLang="en-US" dirty="0" err="1" smtClean="0"/>
              <a:t>Atributos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Nominais</a:t>
            </a:r>
            <a:endParaRPr lang="pt-BR" altLang="en-US" dirty="0" smtClean="0"/>
          </a:p>
        </p:txBody>
      </p:sp>
      <p:pic>
        <p:nvPicPr>
          <p:cNvPr id="2765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0113" y="1773238"/>
            <a:ext cx="7840662" cy="4446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ítulo 1"/>
          <p:cNvSpPr>
            <a:spLocks noGrp="1"/>
          </p:cNvSpPr>
          <p:nvPr>
            <p:ph type="title"/>
          </p:nvPr>
        </p:nvSpPr>
        <p:spPr>
          <a:xfrm>
            <a:off x="142844" y="357166"/>
            <a:ext cx="8715436" cy="739758"/>
          </a:xfrm>
        </p:spPr>
        <p:txBody>
          <a:bodyPr/>
          <a:lstStyle/>
          <a:p>
            <a:r>
              <a:rPr lang="pt-BR" altLang="en-US" sz="3200" dirty="0" smtClean="0"/>
              <a:t>C</a:t>
            </a:r>
            <a:r>
              <a:rPr lang="en-US" altLang="en-US" sz="3200" dirty="0" err="1" smtClean="0"/>
              <a:t>álculo</a:t>
            </a:r>
            <a:r>
              <a:rPr lang="en-US" altLang="en-US" sz="3200" dirty="0" smtClean="0"/>
              <a:t> do </a:t>
            </a:r>
            <a:r>
              <a:rPr lang="pt-BR" altLang="en-US" sz="3200" dirty="0" smtClean="0"/>
              <a:t>Ganho de Informa</a:t>
            </a:r>
            <a:r>
              <a:rPr lang="en-US" altLang="en-US" sz="3200" dirty="0" err="1" smtClean="0"/>
              <a:t>ção</a:t>
            </a:r>
            <a:r>
              <a:rPr lang="en-US" altLang="en-US" sz="3200" dirty="0" smtClean="0"/>
              <a:t> – </a:t>
            </a:r>
            <a:r>
              <a:rPr lang="en-US" altLang="en-US" sz="3200" dirty="0" err="1" smtClean="0"/>
              <a:t>Atributos</a:t>
            </a:r>
            <a:r>
              <a:rPr lang="en-US" altLang="en-US" sz="3200" dirty="0" smtClean="0"/>
              <a:t> </a:t>
            </a:r>
            <a:r>
              <a:rPr lang="en-US" altLang="en-US" sz="3200" dirty="0" err="1" smtClean="0"/>
              <a:t>Nominais</a:t>
            </a:r>
            <a:endParaRPr lang="pt-BR" altLang="en-US" sz="3200" dirty="0" smtClean="0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6" y="1285860"/>
            <a:ext cx="7185049" cy="5380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ítulo 1">
            <a:extLst>
              <a:ext uri="{FF2B5EF4-FFF2-40B4-BE49-F238E27FC236}">
                <a16:creationId xmlns="" xmlns:a16="http://schemas.microsoft.com/office/drawing/2014/main" id="{41875C23-BC73-3B43-ADF9-98B54443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750" y="260350"/>
            <a:ext cx="8318530" cy="504825"/>
          </a:xfrm>
        </p:spPr>
        <p:txBody>
          <a:bodyPr/>
          <a:lstStyle/>
          <a:p>
            <a:pPr algn="ctr"/>
            <a:r>
              <a:rPr lang="pt-BR" altLang="en-US" sz="3600" dirty="0" err="1"/>
              <a:t>School</a:t>
            </a:r>
            <a:r>
              <a:rPr lang="pt-BR" altLang="en-US" sz="3600" dirty="0"/>
              <a:t> </a:t>
            </a:r>
            <a:r>
              <a:rPr lang="pt-BR" altLang="en-US" sz="3600" dirty="0" err="1"/>
              <a:t>of</a:t>
            </a:r>
            <a:r>
              <a:rPr lang="pt-BR" altLang="en-US" sz="3600" dirty="0"/>
              <a:t> AI SP – Conteúdo</a:t>
            </a:r>
            <a:endParaRPr lang="en-US" altLang="en-US" sz="3600" dirty="0"/>
          </a:p>
        </p:txBody>
      </p:sp>
      <p:sp>
        <p:nvSpPr>
          <p:cNvPr id="60418" name="Rectangle 1">
            <a:extLst>
              <a:ext uri="{FF2B5EF4-FFF2-40B4-BE49-F238E27FC236}">
                <a16:creationId xmlns="" xmlns:a16="http://schemas.microsoft.com/office/drawing/2014/main" id="{B6325C7D-546C-E743-80C5-6785D4B188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" y="1142985"/>
            <a:ext cx="7993063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en-US" sz="2400" b="1" dirty="0" err="1"/>
              <a:t>Introdução</a:t>
            </a:r>
            <a:r>
              <a:rPr lang="en-US" altLang="en-US" sz="2400" b="1" dirty="0"/>
              <a:t> a </a:t>
            </a:r>
            <a:r>
              <a:rPr lang="en-US" altLang="en-US" sz="2400" b="1" dirty="0" err="1"/>
              <a:t>Ciência</a:t>
            </a:r>
            <a:r>
              <a:rPr lang="en-US" altLang="en-US" sz="2400" b="1" dirty="0"/>
              <a:t> de Dados e R;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400" b="1" dirty="0" err="1"/>
              <a:t>Estatística</a:t>
            </a:r>
            <a:r>
              <a:rPr lang="en-US" altLang="en-US" sz="2400" b="1" dirty="0"/>
              <a:t> </a:t>
            </a:r>
            <a:r>
              <a:rPr lang="en-US" altLang="en-US" sz="2400" b="1" dirty="0" err="1"/>
              <a:t>Descritiva</a:t>
            </a:r>
            <a:r>
              <a:rPr lang="en-US" altLang="en-US" sz="2400" b="1" dirty="0"/>
              <a:t>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400" dirty="0" err="1"/>
              <a:t>Média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mediana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variância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covariância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desvio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padrão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correlações</a:t>
            </a:r>
            <a:r>
              <a:rPr lang="en-US" altLang="en-US" sz="2400" dirty="0"/>
              <a:t> e </a:t>
            </a:r>
            <a:r>
              <a:rPr lang="en-US" altLang="en-US" sz="2400" dirty="0" err="1"/>
              <a:t>manipulação</a:t>
            </a:r>
            <a:r>
              <a:rPr lang="en-US" altLang="en-US" sz="2400" dirty="0"/>
              <a:t> de dados </a:t>
            </a:r>
            <a:r>
              <a:rPr lang="en-US" altLang="en-US" sz="2400" dirty="0" err="1"/>
              <a:t>estatísticos</a:t>
            </a:r>
            <a:r>
              <a:rPr lang="en-US" altLang="en-US" sz="2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400" dirty="0" err="1"/>
              <a:t>Modelos</a:t>
            </a:r>
            <a:r>
              <a:rPr lang="en-US" altLang="en-US" sz="2400" dirty="0"/>
              <a:t> </a:t>
            </a:r>
            <a:r>
              <a:rPr lang="en-US" altLang="en-US" sz="2400" dirty="0" err="1"/>
              <a:t>Regressivos</a:t>
            </a:r>
            <a:r>
              <a:rPr lang="en-US" altLang="en-US" sz="2400" dirty="0"/>
              <a:t>;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400" dirty="0" err="1" smtClean="0"/>
              <a:t>Aprendizagem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de </a:t>
            </a:r>
            <a:r>
              <a:rPr lang="en-US" altLang="en-US" sz="2400" dirty="0" err="1" smtClean="0"/>
              <a:t>Máquina</a:t>
            </a:r>
            <a:r>
              <a:rPr lang="en-US" altLang="en-US" sz="2400" dirty="0" smtClean="0"/>
              <a:t> e </a:t>
            </a:r>
            <a:r>
              <a:rPr lang="en-US" altLang="en-US" sz="2400" dirty="0" err="1" smtClean="0"/>
              <a:t>Mineração</a:t>
            </a:r>
            <a:r>
              <a:rPr lang="en-US" altLang="en-US" sz="2400" dirty="0" smtClean="0"/>
              <a:t> de Dados;</a:t>
            </a:r>
            <a:endParaRPr lang="en-US" alt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400" dirty="0" err="1"/>
              <a:t>Visualização</a:t>
            </a:r>
            <a:r>
              <a:rPr lang="en-US" altLang="en-US" sz="2400" dirty="0"/>
              <a:t> de Dados.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37257699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ítulo 1"/>
          <p:cNvSpPr>
            <a:spLocks noGrp="1"/>
          </p:cNvSpPr>
          <p:nvPr>
            <p:ph type="title"/>
          </p:nvPr>
        </p:nvSpPr>
        <p:spPr>
          <a:xfrm>
            <a:off x="928662" y="571480"/>
            <a:ext cx="7272338" cy="504825"/>
          </a:xfrm>
        </p:spPr>
        <p:txBody>
          <a:bodyPr/>
          <a:lstStyle/>
          <a:p>
            <a:r>
              <a:rPr lang="pt-BR" altLang="en-US" sz="3200" dirty="0" smtClean="0"/>
              <a:t>C</a:t>
            </a:r>
            <a:r>
              <a:rPr lang="en-US" altLang="en-US" sz="3200" dirty="0" err="1" smtClean="0"/>
              <a:t>álculo</a:t>
            </a:r>
            <a:r>
              <a:rPr lang="en-US" altLang="en-US" sz="3200" dirty="0" smtClean="0"/>
              <a:t> do </a:t>
            </a:r>
            <a:r>
              <a:rPr lang="pt-BR" altLang="en-US" sz="3200" dirty="0" smtClean="0"/>
              <a:t>Ganho de Informa</a:t>
            </a:r>
            <a:r>
              <a:rPr lang="en-US" altLang="en-US" sz="3200" dirty="0" err="1" smtClean="0"/>
              <a:t>ção</a:t>
            </a:r>
            <a:r>
              <a:rPr lang="en-US" altLang="en-US" sz="3200" dirty="0" smtClean="0"/>
              <a:t> – </a:t>
            </a:r>
            <a:r>
              <a:rPr lang="en-US" altLang="en-US" sz="3200" dirty="0" err="1" smtClean="0"/>
              <a:t>Atributos</a:t>
            </a:r>
            <a:r>
              <a:rPr lang="en-US" altLang="en-US" sz="3200" dirty="0" smtClean="0"/>
              <a:t> </a:t>
            </a:r>
            <a:r>
              <a:rPr lang="en-US" altLang="en-US" sz="3200" dirty="0" err="1" smtClean="0"/>
              <a:t>Nominais</a:t>
            </a:r>
            <a:endParaRPr lang="pt-BR" altLang="en-US" sz="3200" dirty="0" smtClean="0"/>
          </a:p>
        </p:txBody>
      </p:sp>
      <p:pic>
        <p:nvPicPr>
          <p:cNvPr id="2969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1357298"/>
            <a:ext cx="6883426" cy="538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en-US" altLang="en-US" smtClean="0"/>
              <a:t>Critérios de Parada</a:t>
            </a:r>
            <a:endParaRPr lang="pt-BR" altLang="en-US" smtClean="0"/>
          </a:p>
        </p:txBody>
      </p:sp>
      <p:sp>
        <p:nvSpPr>
          <p:cNvPr id="3" name="Espaço Reservado para Conteúdo 2">
            <a:extLst>
              <a:ext uri="{FF2B5EF4-FFF2-40B4-BE49-F238E27FC236}"/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50825" y="1484313"/>
            <a:ext cx="8642350" cy="4765675"/>
          </a:xfrm>
        </p:spPr>
        <p:txBody>
          <a:bodyPr/>
          <a:lstStyle/>
          <a:p>
            <a:pPr marL="319088" lvl="1" indent="0">
              <a:buFont typeface="Arial" pitchFamily="34" charset="0"/>
              <a:buNone/>
              <a:defRPr/>
            </a:pP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parar</a:t>
            </a:r>
            <a:r>
              <a:rPr lang="en-US" dirty="0"/>
              <a:t> a </a:t>
            </a:r>
            <a:r>
              <a:rPr lang="en-US" dirty="0" err="1"/>
              <a:t>divisão</a:t>
            </a:r>
            <a:r>
              <a:rPr lang="en-US" dirty="0"/>
              <a:t> dos </a:t>
            </a:r>
            <a:r>
              <a:rPr lang="en-US" dirty="0" err="1"/>
              <a:t>exemplos</a:t>
            </a:r>
            <a:r>
              <a:rPr lang="en-US" dirty="0"/>
              <a:t>?</a:t>
            </a:r>
          </a:p>
          <a:p>
            <a:pPr marL="319088" lvl="1" indent="0">
              <a:buFont typeface="Arial" pitchFamily="34" charset="0"/>
              <a:buNone/>
              <a:defRPr/>
            </a:pPr>
            <a:endParaRPr lang="en-US" dirty="0"/>
          </a:p>
          <a:p>
            <a:pPr lvl="1">
              <a:defRPr/>
            </a:pP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</a:t>
            </a:r>
            <a:r>
              <a:rPr lang="en-US" dirty="0" err="1"/>
              <a:t>pertencem</a:t>
            </a:r>
            <a:r>
              <a:rPr lang="en-US" dirty="0"/>
              <a:t> </a:t>
            </a:r>
            <a:r>
              <a:rPr lang="en-US" dirty="0" smtClean="0"/>
              <a:t>à </a:t>
            </a:r>
            <a:r>
              <a:rPr lang="en-US" dirty="0" err="1"/>
              <a:t>mesma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.</a:t>
            </a:r>
          </a:p>
          <a:p>
            <a:pPr lvl="1">
              <a:defRPr/>
            </a:pP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</a:t>
            </a:r>
            <a:r>
              <a:rPr lang="en-US" dirty="0" err="1"/>
              <a:t>têm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mesmos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dos </a:t>
            </a:r>
            <a:r>
              <a:rPr lang="en-US" dirty="0" err="1"/>
              <a:t>atributos</a:t>
            </a:r>
            <a:r>
              <a:rPr lang="en-US" dirty="0"/>
              <a:t> (</a:t>
            </a:r>
            <a:r>
              <a:rPr lang="en-US" dirty="0" err="1" smtClean="0"/>
              <a:t>mas</a:t>
            </a:r>
            <a:r>
              <a:rPr lang="en-US" dirty="0" smtClean="0"/>
              <a:t>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/>
              <a:t>classes).</a:t>
            </a:r>
          </a:p>
          <a:p>
            <a:pPr lvl="1">
              <a:defRPr/>
            </a:pPr>
            <a:r>
              <a:rPr lang="en-US" dirty="0"/>
              <a:t>O </a:t>
            </a:r>
            <a:r>
              <a:rPr lang="en-US" dirty="0" err="1"/>
              <a:t>número</a:t>
            </a:r>
            <a:r>
              <a:rPr lang="en-US" dirty="0"/>
              <a:t> de </a:t>
            </a:r>
            <a:r>
              <a:rPr lang="en-US" dirty="0" err="1"/>
              <a:t>exemplos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inferior a um </a:t>
            </a:r>
            <a:r>
              <a:rPr lang="en-US" dirty="0" err="1"/>
              <a:t>certo</a:t>
            </a:r>
            <a:r>
              <a:rPr lang="en-US" dirty="0"/>
              <a:t> </a:t>
            </a:r>
            <a:r>
              <a:rPr lang="en-US" dirty="0" err="1"/>
              <a:t>limite</a:t>
            </a:r>
            <a:r>
              <a:rPr lang="en-US" dirty="0"/>
              <a:t>.</a:t>
            </a:r>
          </a:p>
          <a:p>
            <a:pPr lvl="1">
              <a:defRPr/>
            </a:pPr>
            <a:r>
              <a:rPr lang="en-US" dirty="0"/>
              <a:t>A </a:t>
            </a:r>
            <a:r>
              <a:rPr lang="en-US" dirty="0" err="1"/>
              <a:t>significância</a:t>
            </a:r>
            <a:r>
              <a:rPr lang="en-US" dirty="0"/>
              <a:t> de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possíveis</a:t>
            </a:r>
            <a:r>
              <a:rPr lang="en-US" dirty="0"/>
              <a:t> testes de </a:t>
            </a:r>
            <a:r>
              <a:rPr lang="en-US" dirty="0" err="1"/>
              <a:t>partição</a:t>
            </a:r>
            <a:r>
              <a:rPr lang="en-US" dirty="0"/>
              <a:t> dos </a:t>
            </a:r>
            <a:r>
              <a:rPr lang="en-US" dirty="0" err="1"/>
              <a:t>exemplos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baixo</a:t>
            </a:r>
            <a:r>
              <a:rPr lang="en-US" dirty="0"/>
              <a:t>.</a:t>
            </a: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  <a:p>
            <a:pPr marL="319088" lvl="1" indent="0">
              <a:buFont typeface="Arial" pitchFamily="34" charset="0"/>
              <a:buNone/>
              <a:defRPr/>
            </a:pP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defRPr/>
            </a:pPr>
            <a:endParaRPr lang="pt-BR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en-US" altLang="en-US" smtClean="0"/>
              <a:t>Construção de uma Árvore</a:t>
            </a:r>
            <a:endParaRPr lang="pt-BR" altLang="en-US" smtClean="0"/>
          </a:p>
        </p:txBody>
      </p:sp>
      <p:sp>
        <p:nvSpPr>
          <p:cNvPr id="3" name="Espaço Reservado para Conteúdo 2">
            <a:extLst>
              <a:ext uri="{FF2B5EF4-FFF2-40B4-BE49-F238E27FC236}"/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50825" y="1268413"/>
            <a:ext cx="8642350" cy="4765675"/>
          </a:xfrm>
        </p:spPr>
        <p:txBody>
          <a:bodyPr/>
          <a:lstStyle/>
          <a:p>
            <a:pPr marL="319088" lvl="1" indent="0">
              <a:buFont typeface="Arial" pitchFamily="34" charset="0"/>
              <a:buNone/>
              <a:defRPr/>
            </a:pPr>
            <a:r>
              <a:rPr lang="en-US" dirty="0"/>
              <a:t>• </a:t>
            </a:r>
            <a:r>
              <a:rPr lang="en-US" sz="2000" dirty="0"/>
              <a:t>O </a:t>
            </a:r>
            <a:r>
              <a:rPr lang="en-US" sz="2000" dirty="0" err="1"/>
              <a:t>problema</a:t>
            </a:r>
            <a:r>
              <a:rPr lang="en-US" sz="2000" dirty="0"/>
              <a:t> de </a:t>
            </a:r>
            <a:r>
              <a:rPr lang="en-US" sz="2000" dirty="0" err="1"/>
              <a:t>construir</a:t>
            </a:r>
            <a:r>
              <a:rPr lang="en-US" sz="2000" dirty="0"/>
              <a:t> </a:t>
            </a:r>
            <a:r>
              <a:rPr lang="en-US" sz="2000" dirty="0" err="1"/>
              <a:t>uma</a:t>
            </a:r>
            <a:r>
              <a:rPr lang="en-US" sz="2000" dirty="0"/>
              <a:t> </a:t>
            </a:r>
            <a:r>
              <a:rPr lang="en-US" sz="2000" dirty="0" err="1"/>
              <a:t>árvore</a:t>
            </a:r>
            <a:r>
              <a:rPr lang="en-US" sz="2000" dirty="0"/>
              <a:t> de </a:t>
            </a:r>
            <a:r>
              <a:rPr lang="en-US" sz="2000" dirty="0" err="1"/>
              <a:t>decisão</a:t>
            </a:r>
            <a:r>
              <a:rPr lang="en-US" sz="2000" dirty="0"/>
              <a:t>:</a:t>
            </a:r>
          </a:p>
          <a:p>
            <a:pPr lvl="2">
              <a:defRPr/>
            </a:pPr>
            <a:r>
              <a:rPr lang="en-US" sz="2000" dirty="0" err="1"/>
              <a:t>Consistente</a:t>
            </a:r>
            <a:r>
              <a:rPr lang="en-US" sz="2000" dirty="0"/>
              <a:t> com um </a:t>
            </a:r>
            <a:r>
              <a:rPr lang="en-US" sz="2000" dirty="0" err="1"/>
              <a:t>conjunto</a:t>
            </a:r>
            <a:r>
              <a:rPr lang="en-US" sz="2000" dirty="0"/>
              <a:t> de </a:t>
            </a:r>
            <a:r>
              <a:rPr lang="en-US" sz="2000" dirty="0" err="1"/>
              <a:t>exemplos</a:t>
            </a:r>
            <a:r>
              <a:rPr lang="en-US" sz="2000" dirty="0"/>
              <a:t>;</a:t>
            </a:r>
          </a:p>
          <a:p>
            <a:pPr lvl="2">
              <a:defRPr/>
            </a:pPr>
            <a:r>
              <a:rPr lang="en-US" sz="2000" dirty="0"/>
              <a:t>Com o </a:t>
            </a:r>
            <a:r>
              <a:rPr lang="en-US" sz="2000" dirty="0" err="1"/>
              <a:t>menor</a:t>
            </a:r>
            <a:r>
              <a:rPr lang="en-US" sz="2000" dirty="0"/>
              <a:t> </a:t>
            </a:r>
            <a:r>
              <a:rPr lang="en-US" sz="2000" dirty="0" err="1"/>
              <a:t>numero</a:t>
            </a:r>
            <a:r>
              <a:rPr lang="en-US" sz="2000" dirty="0"/>
              <a:t> de </a:t>
            </a:r>
            <a:r>
              <a:rPr lang="en-US" sz="2000" dirty="0" err="1"/>
              <a:t>nós</a:t>
            </a:r>
            <a:r>
              <a:rPr lang="en-US" sz="2000" dirty="0"/>
              <a:t>;</a:t>
            </a:r>
          </a:p>
          <a:p>
            <a:pPr lvl="2">
              <a:defRPr/>
            </a:pPr>
            <a:r>
              <a:rPr lang="en-US" sz="2000" dirty="0" err="1"/>
              <a:t>É</a:t>
            </a:r>
            <a:r>
              <a:rPr lang="en-US" sz="2000" dirty="0"/>
              <a:t> um </a:t>
            </a:r>
            <a:r>
              <a:rPr lang="en-US" sz="2000" dirty="0" err="1"/>
              <a:t>problema</a:t>
            </a:r>
            <a:r>
              <a:rPr lang="en-US" sz="2000" dirty="0"/>
              <a:t> </a:t>
            </a:r>
            <a:r>
              <a:rPr lang="en-US" sz="2000" b="1" dirty="0"/>
              <a:t>NP </a:t>
            </a:r>
            <a:r>
              <a:rPr lang="en-US" sz="2000" b="1" dirty="0" err="1"/>
              <a:t>completo</a:t>
            </a:r>
            <a:r>
              <a:rPr lang="en-US" sz="2000" b="1" dirty="0"/>
              <a:t> </a:t>
            </a:r>
            <a:r>
              <a:rPr lang="en-US" sz="2000" dirty="0"/>
              <a:t>(</a:t>
            </a:r>
            <a:r>
              <a:rPr lang="en-US" sz="2000" dirty="0" err="1"/>
              <a:t>não</a:t>
            </a:r>
            <a:r>
              <a:rPr lang="en-US" sz="2000" dirty="0"/>
              <a:t> tem </a:t>
            </a:r>
            <a:r>
              <a:rPr lang="en-US" sz="2000" dirty="0" err="1"/>
              <a:t>solução</a:t>
            </a:r>
            <a:r>
              <a:rPr lang="en-US" sz="2000" dirty="0"/>
              <a:t> </a:t>
            </a:r>
            <a:r>
              <a:rPr lang="en-US" sz="2000" dirty="0" err="1"/>
              <a:t>rápida</a:t>
            </a:r>
            <a:r>
              <a:rPr lang="en-US" sz="2000" dirty="0"/>
              <a:t> </a:t>
            </a:r>
            <a:r>
              <a:rPr lang="en-US" sz="2000" dirty="0" err="1"/>
              <a:t>aparente</a:t>
            </a:r>
            <a:r>
              <a:rPr lang="en-US" sz="2000" dirty="0"/>
              <a:t>).</a:t>
            </a:r>
          </a:p>
          <a:p>
            <a:pPr marL="319088" lvl="1" indent="0">
              <a:buFont typeface="Arial" pitchFamily="34" charset="0"/>
              <a:buNone/>
              <a:defRPr/>
            </a:pPr>
            <a:endParaRPr lang="en-US" sz="2000" dirty="0"/>
          </a:p>
          <a:p>
            <a:pPr marL="319088" lvl="1" indent="0">
              <a:buFont typeface="Arial" pitchFamily="34" charset="0"/>
              <a:buNone/>
              <a:defRPr/>
            </a:pPr>
            <a:r>
              <a:rPr lang="en-US" sz="2000" dirty="0"/>
              <a:t>• </a:t>
            </a:r>
            <a:r>
              <a:rPr lang="en-US" sz="2000" dirty="0" err="1"/>
              <a:t>Dois</a:t>
            </a:r>
            <a:r>
              <a:rPr lang="en-US" sz="2000" dirty="0"/>
              <a:t> </a:t>
            </a:r>
            <a:r>
              <a:rPr lang="en-US" sz="2000" dirty="0" err="1"/>
              <a:t>problemas</a:t>
            </a:r>
            <a:r>
              <a:rPr lang="en-US" sz="2000" dirty="0"/>
              <a:t>:</a:t>
            </a:r>
          </a:p>
          <a:p>
            <a:pPr lvl="2">
              <a:defRPr/>
            </a:pPr>
            <a:r>
              <a:rPr lang="en-US" sz="2000" dirty="0"/>
              <a:t>Que </a:t>
            </a:r>
            <a:r>
              <a:rPr lang="en-US" sz="2000" dirty="0" err="1"/>
              <a:t>atributo</a:t>
            </a:r>
            <a:r>
              <a:rPr lang="en-US" sz="2000" dirty="0"/>
              <a:t> </a:t>
            </a:r>
            <a:r>
              <a:rPr lang="en-US" sz="2000" dirty="0" err="1"/>
              <a:t>selecionar</a:t>
            </a:r>
            <a:r>
              <a:rPr lang="en-US" sz="2000" dirty="0"/>
              <a:t> para teste </a:t>
            </a:r>
            <a:r>
              <a:rPr lang="en-US" sz="2000" dirty="0" err="1"/>
              <a:t>em</a:t>
            </a:r>
            <a:r>
              <a:rPr lang="en-US" sz="2000" dirty="0"/>
              <a:t> um </a:t>
            </a:r>
            <a:r>
              <a:rPr lang="en-US" sz="2000" dirty="0" err="1"/>
              <a:t>nó</a:t>
            </a:r>
            <a:r>
              <a:rPr lang="en-US" sz="2000" dirty="0"/>
              <a:t>?</a:t>
            </a:r>
          </a:p>
          <a:p>
            <a:pPr lvl="2">
              <a:defRPr/>
            </a:pPr>
            <a:r>
              <a:rPr lang="en-US" sz="2000" dirty="0" err="1"/>
              <a:t>Quando</a:t>
            </a:r>
            <a:r>
              <a:rPr lang="en-US" sz="2000" dirty="0"/>
              <a:t> </a:t>
            </a:r>
            <a:r>
              <a:rPr lang="en-US" sz="2000" dirty="0" err="1"/>
              <a:t>parar</a:t>
            </a:r>
            <a:r>
              <a:rPr lang="en-US" sz="2000" dirty="0"/>
              <a:t> a </a:t>
            </a:r>
            <a:r>
              <a:rPr lang="en-US" sz="2000" dirty="0" err="1"/>
              <a:t>divisão</a:t>
            </a:r>
            <a:r>
              <a:rPr lang="en-US" sz="2000" dirty="0"/>
              <a:t> dos </a:t>
            </a:r>
            <a:r>
              <a:rPr lang="en-US" sz="2000" dirty="0" err="1"/>
              <a:t>exemplos</a:t>
            </a:r>
            <a:r>
              <a:rPr lang="en-US" sz="2000" dirty="0"/>
              <a:t> ?</a:t>
            </a:r>
          </a:p>
          <a:p>
            <a:pPr marL="319088" lvl="1" indent="0">
              <a:buFont typeface="Arial" pitchFamily="34" charset="0"/>
              <a:buNone/>
              <a:defRPr/>
            </a:pPr>
            <a:endParaRPr lang="en-US" sz="2000" dirty="0"/>
          </a:p>
          <a:p>
            <a:pPr marL="319088" lvl="1" indent="0">
              <a:buFont typeface="Arial" pitchFamily="34" charset="0"/>
              <a:buNone/>
              <a:defRPr/>
            </a:pPr>
            <a:r>
              <a:rPr lang="en-US" sz="2000" dirty="0"/>
              <a:t>• </a:t>
            </a:r>
            <a:r>
              <a:rPr lang="en-US" sz="2000" dirty="0" err="1"/>
              <a:t>Algoritmos</a:t>
            </a:r>
            <a:r>
              <a:rPr lang="en-US" sz="2000" dirty="0"/>
              <a:t> </a:t>
            </a:r>
            <a:r>
              <a:rPr lang="en-US" sz="2000" dirty="0" err="1"/>
              <a:t>mais</a:t>
            </a:r>
            <a:r>
              <a:rPr lang="en-US" sz="2000" dirty="0"/>
              <a:t> </a:t>
            </a:r>
            <a:r>
              <a:rPr lang="en-US" sz="2000" dirty="0" err="1"/>
              <a:t>utilizados</a:t>
            </a:r>
            <a:r>
              <a:rPr lang="en-US" sz="2000" dirty="0"/>
              <a:t>:</a:t>
            </a:r>
          </a:p>
          <a:p>
            <a:pPr lvl="2">
              <a:defRPr/>
            </a:pPr>
            <a:r>
              <a:rPr lang="en-US" sz="2000" dirty="0" err="1"/>
              <a:t>Utilizam</a:t>
            </a:r>
            <a:r>
              <a:rPr lang="en-US" sz="2000" dirty="0"/>
              <a:t> </a:t>
            </a:r>
            <a:r>
              <a:rPr lang="en-US" sz="2000" dirty="0" err="1"/>
              <a:t>heurísticas</a:t>
            </a:r>
            <a:r>
              <a:rPr lang="en-US" sz="2000" dirty="0"/>
              <a:t> que </a:t>
            </a:r>
            <a:r>
              <a:rPr lang="en-US" sz="2000" dirty="0" err="1"/>
              <a:t>tomam</a:t>
            </a:r>
            <a:r>
              <a:rPr lang="en-US" sz="2000" dirty="0"/>
              <a:t> </a:t>
            </a:r>
            <a:r>
              <a:rPr lang="en-US" sz="2000" dirty="0" err="1"/>
              <a:t>decisões</a:t>
            </a:r>
            <a:r>
              <a:rPr lang="en-US" sz="2000" dirty="0"/>
              <a:t> </a:t>
            </a:r>
            <a:r>
              <a:rPr lang="en-US" sz="2000" dirty="0" err="1"/>
              <a:t>olhando</a:t>
            </a:r>
            <a:r>
              <a:rPr lang="en-US" sz="2000" dirty="0"/>
              <a:t> para a </a:t>
            </a:r>
            <a:r>
              <a:rPr lang="en-US" sz="2000" dirty="0" err="1"/>
              <a:t>frente</a:t>
            </a:r>
            <a:r>
              <a:rPr lang="en-US" sz="2000" dirty="0"/>
              <a:t> um </a:t>
            </a:r>
            <a:r>
              <a:rPr lang="en-US" sz="2000" dirty="0" err="1"/>
              <a:t>passo</a:t>
            </a:r>
            <a:r>
              <a:rPr lang="en-US" sz="2000" dirty="0"/>
              <a:t>;</a:t>
            </a:r>
          </a:p>
          <a:p>
            <a:pPr lvl="2">
              <a:defRPr/>
            </a:pPr>
            <a:r>
              <a:rPr lang="en-US" sz="2000" dirty="0" err="1"/>
              <a:t>Não</a:t>
            </a:r>
            <a:r>
              <a:rPr lang="en-US" sz="2000" dirty="0"/>
              <a:t> </a:t>
            </a:r>
            <a:r>
              <a:rPr lang="en-US" sz="2000" dirty="0" err="1"/>
              <a:t>reconsideram</a:t>
            </a:r>
            <a:r>
              <a:rPr lang="en-US" sz="2000" dirty="0"/>
              <a:t> as </a:t>
            </a:r>
            <a:r>
              <a:rPr lang="en-US" sz="2000" dirty="0" err="1"/>
              <a:t>opções</a:t>
            </a:r>
            <a:r>
              <a:rPr lang="en-US" sz="2000" dirty="0"/>
              <a:t> </a:t>
            </a:r>
            <a:r>
              <a:rPr lang="en-US" sz="2000" dirty="0" err="1"/>
              <a:t>tomadas</a:t>
            </a:r>
            <a:r>
              <a:rPr lang="en-US" sz="2000" dirty="0"/>
              <a:t>.</a:t>
            </a:r>
            <a:endParaRPr lang="pt-BR" sz="2000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defRPr/>
            </a:pPr>
            <a:endParaRPr lang="pt-BR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426368" y="1628800"/>
            <a:ext cx="8291264" cy="3985120"/>
          </a:xfrm>
        </p:spPr>
        <p:txBody>
          <a:bodyPr/>
          <a:lstStyle/>
          <a:p>
            <a:pPr marL="0" indent="0">
              <a:buNone/>
            </a:pPr>
            <a:r>
              <a:rPr lang="pt-BR" sz="4800" i="1" dirty="0">
                <a:solidFill>
                  <a:schemeClr val="accent5"/>
                </a:solidFill>
                <a:cs typeface="Calibri Light" panose="020F0302020204030204" pitchFamily="34" charset="0"/>
              </a:rPr>
              <a:t> “</a:t>
            </a:r>
            <a:r>
              <a:rPr lang="pt-BR" sz="4000" i="1" dirty="0">
                <a:cs typeface="Calibri Light" panose="020F0302020204030204" pitchFamily="34" charset="0"/>
              </a:rPr>
              <a:t>É preciso provocar sistematicamente confusão. Isso promove a criatividade. Tudo aquilo que é contraditório gera vida </a:t>
            </a:r>
            <a:r>
              <a:rPr lang="pt-BR" sz="2800" b="1" dirty="0">
                <a:solidFill>
                  <a:schemeClr val="accent5">
                    <a:lumMod val="75000"/>
                  </a:schemeClr>
                </a:solidFill>
                <a:cs typeface="Calibri Light" panose="020F0302020204030204" pitchFamily="34" charset="0"/>
              </a:rPr>
              <a:t>”</a:t>
            </a:r>
            <a:endParaRPr lang="pt-BR" sz="2800" dirty="0">
              <a:solidFill>
                <a:schemeClr val="accent5">
                  <a:lumMod val="75000"/>
                </a:schemeClr>
              </a:solidFill>
              <a:cs typeface="Calibri Light" panose="020F0302020204030204" pitchFamily="34" charset="0"/>
            </a:endParaRPr>
          </a:p>
          <a:p>
            <a:pPr eaLnBrk="1" hangingPunct="1"/>
            <a:endParaRPr lang="pt-BR" sz="2400" dirty="0"/>
          </a:p>
          <a:p>
            <a:pPr eaLnBrk="1" hangingPunct="1"/>
            <a:endParaRPr lang="pt-BR" sz="4000" dirty="0"/>
          </a:p>
          <a:p>
            <a:pPr eaLnBrk="1" hangingPunct="1"/>
            <a:endParaRPr lang="pt-BR" sz="2200" dirty="0"/>
          </a:p>
          <a:p>
            <a:pPr eaLnBrk="1" hangingPunct="1"/>
            <a:endParaRPr lang="pt-BR" sz="22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426368" y="4481736"/>
            <a:ext cx="3129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chemeClr val="bg2">
                    <a:lumMod val="50000"/>
                  </a:schemeClr>
                </a:solidFill>
                <a:latin typeface="Futura Bk BT" pitchFamily="34" charset="0"/>
              </a:rPr>
              <a:t>Salvador Dalí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DD485B0B-2218-4986-BB1B-4C1238079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448" y="4117170"/>
            <a:ext cx="1656184" cy="2740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/>
        </p:nvSpPr>
        <p:spPr>
          <a:xfrm>
            <a:off x="935459" y="2383831"/>
            <a:ext cx="7955280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  <a:buSzPct val="25000"/>
            </a:pPr>
            <a:r>
              <a:rPr lang="en-US" sz="6000" dirty="0">
                <a:solidFill>
                  <a:schemeClr val="bg2">
                    <a:lumMod val="50000"/>
                  </a:schemeClr>
                </a:solidFill>
                <a:latin typeface="Lato Black"/>
                <a:ea typeface="Lato Black"/>
                <a:cs typeface="Lato Black"/>
                <a:sym typeface="Lato Black"/>
              </a:rPr>
              <a:t>Obrigado!</a:t>
            </a:r>
          </a:p>
        </p:txBody>
      </p:sp>
      <p:cxnSp>
        <p:nvCxnSpPr>
          <p:cNvPr id="390" name="Shape 390"/>
          <p:cNvCxnSpPr/>
          <p:nvPr/>
        </p:nvCxnSpPr>
        <p:spPr>
          <a:xfrm>
            <a:off x="606681" y="2875002"/>
            <a:ext cx="3389255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med" len="med"/>
            <a:tailEnd type="none" w="med" len="med"/>
          </a:ln>
        </p:spPr>
      </p:cxnSp>
      <p:grpSp>
        <p:nvGrpSpPr>
          <p:cNvPr id="391" name="Shape 391"/>
          <p:cNvGrpSpPr/>
          <p:nvPr/>
        </p:nvGrpSpPr>
        <p:grpSpPr>
          <a:xfrm>
            <a:off x="273814" y="4294697"/>
            <a:ext cx="798022" cy="815060"/>
            <a:chOff x="685909" y="4475163"/>
            <a:chExt cx="150813" cy="150813"/>
          </a:xfrm>
        </p:grpSpPr>
        <p:sp>
          <p:nvSpPr>
            <p:cNvPr id="392" name="Shape 392"/>
            <p:cNvSpPr/>
            <p:nvPr/>
          </p:nvSpPr>
          <p:spPr>
            <a:xfrm>
              <a:off x="685909" y="4475163"/>
              <a:ext cx="150813" cy="150813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91425" tIns="45700" rIns="91425" bIns="45700" anchor="t" anchorCtr="0">
              <a:noAutofit/>
            </a:bodyPr>
            <a:lstStyle/>
            <a:p>
              <a:pPr>
                <a:spcBef>
                  <a:spcPts val="0"/>
                </a:spcBef>
                <a:buSzPct val="25000"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Shape 393"/>
            <p:cNvSpPr/>
            <p:nvPr/>
          </p:nvSpPr>
          <p:spPr>
            <a:xfrm>
              <a:off x="724913" y="4524377"/>
              <a:ext cx="82692" cy="5238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569" y="31744"/>
                  </a:moveTo>
                  <a:lnTo>
                    <a:pt x="117569" y="31744"/>
                  </a:lnTo>
                  <a:lnTo>
                    <a:pt x="65635" y="73604"/>
                  </a:lnTo>
                  <a:lnTo>
                    <a:pt x="62762" y="75697"/>
                  </a:lnTo>
                  <a:lnTo>
                    <a:pt x="59889" y="75697"/>
                  </a:lnTo>
                  <a:lnTo>
                    <a:pt x="56795" y="75697"/>
                  </a:lnTo>
                  <a:lnTo>
                    <a:pt x="53922" y="73604"/>
                  </a:lnTo>
                  <a:lnTo>
                    <a:pt x="2430" y="31744"/>
                  </a:lnTo>
                  <a:lnTo>
                    <a:pt x="883" y="31046"/>
                  </a:lnTo>
                  <a:lnTo>
                    <a:pt x="0" y="31744"/>
                  </a:lnTo>
                  <a:lnTo>
                    <a:pt x="0" y="32441"/>
                  </a:lnTo>
                  <a:lnTo>
                    <a:pt x="0" y="34534"/>
                  </a:lnTo>
                  <a:lnTo>
                    <a:pt x="0" y="110581"/>
                  </a:lnTo>
                  <a:lnTo>
                    <a:pt x="0" y="111976"/>
                  </a:lnTo>
                  <a:lnTo>
                    <a:pt x="441" y="114069"/>
                  </a:lnTo>
                  <a:lnTo>
                    <a:pt x="1988" y="116511"/>
                  </a:lnTo>
                  <a:lnTo>
                    <a:pt x="4640" y="119302"/>
                  </a:lnTo>
                  <a:lnTo>
                    <a:pt x="5303" y="120000"/>
                  </a:lnTo>
                  <a:lnTo>
                    <a:pt x="6629" y="120000"/>
                  </a:lnTo>
                  <a:lnTo>
                    <a:pt x="113370" y="120000"/>
                  </a:lnTo>
                  <a:lnTo>
                    <a:pt x="114254" y="120000"/>
                  </a:lnTo>
                  <a:lnTo>
                    <a:pt x="115359" y="119302"/>
                  </a:lnTo>
                  <a:lnTo>
                    <a:pt x="118011" y="116511"/>
                  </a:lnTo>
                  <a:lnTo>
                    <a:pt x="119116" y="114069"/>
                  </a:lnTo>
                  <a:lnTo>
                    <a:pt x="119558" y="111976"/>
                  </a:lnTo>
                  <a:lnTo>
                    <a:pt x="120000" y="110581"/>
                  </a:lnTo>
                  <a:lnTo>
                    <a:pt x="120000" y="34534"/>
                  </a:lnTo>
                  <a:lnTo>
                    <a:pt x="120000" y="32441"/>
                  </a:lnTo>
                  <a:lnTo>
                    <a:pt x="119558" y="31744"/>
                  </a:lnTo>
                  <a:lnTo>
                    <a:pt x="118674" y="31046"/>
                  </a:lnTo>
                  <a:lnTo>
                    <a:pt x="117569" y="31744"/>
                  </a:lnTo>
                  <a:close/>
                  <a:moveTo>
                    <a:pt x="4198" y="10813"/>
                  </a:moveTo>
                  <a:lnTo>
                    <a:pt x="4198" y="10813"/>
                  </a:lnTo>
                  <a:lnTo>
                    <a:pt x="53922" y="53372"/>
                  </a:lnTo>
                  <a:lnTo>
                    <a:pt x="56795" y="54418"/>
                  </a:lnTo>
                  <a:lnTo>
                    <a:pt x="59889" y="55116"/>
                  </a:lnTo>
                  <a:lnTo>
                    <a:pt x="63204" y="54418"/>
                  </a:lnTo>
                  <a:lnTo>
                    <a:pt x="65635" y="53372"/>
                  </a:lnTo>
                  <a:lnTo>
                    <a:pt x="115801" y="10813"/>
                  </a:lnTo>
                  <a:lnTo>
                    <a:pt x="117127" y="10116"/>
                  </a:lnTo>
                  <a:lnTo>
                    <a:pt x="118232" y="8372"/>
                  </a:lnTo>
                  <a:lnTo>
                    <a:pt x="119116" y="6279"/>
                  </a:lnTo>
                  <a:lnTo>
                    <a:pt x="119558" y="4883"/>
                  </a:lnTo>
                  <a:lnTo>
                    <a:pt x="119558" y="3488"/>
                  </a:lnTo>
                  <a:lnTo>
                    <a:pt x="119116" y="1395"/>
                  </a:lnTo>
                  <a:lnTo>
                    <a:pt x="118232" y="0"/>
                  </a:lnTo>
                  <a:lnTo>
                    <a:pt x="115801" y="0"/>
                  </a:lnTo>
                  <a:lnTo>
                    <a:pt x="3756" y="0"/>
                  </a:lnTo>
                  <a:lnTo>
                    <a:pt x="1767" y="0"/>
                  </a:lnTo>
                  <a:lnTo>
                    <a:pt x="441" y="1395"/>
                  </a:lnTo>
                  <a:lnTo>
                    <a:pt x="0" y="3488"/>
                  </a:lnTo>
                  <a:lnTo>
                    <a:pt x="0" y="4883"/>
                  </a:lnTo>
                  <a:lnTo>
                    <a:pt x="883" y="6279"/>
                  </a:lnTo>
                  <a:lnTo>
                    <a:pt x="1325" y="8372"/>
                  </a:lnTo>
                  <a:lnTo>
                    <a:pt x="2430" y="10116"/>
                  </a:lnTo>
                  <a:lnTo>
                    <a:pt x="4198" y="10813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25" tIns="45700" rIns="91425" bIns="45700" anchor="t" anchorCtr="0">
              <a:noAutofit/>
            </a:bodyPr>
            <a:lstStyle/>
            <a:p>
              <a:pPr>
                <a:spcBef>
                  <a:spcPts val="0"/>
                </a:spcBef>
                <a:buSzPct val="25000"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4" name="Shape 394"/>
          <p:cNvSpPr txBox="1"/>
          <p:nvPr/>
        </p:nvSpPr>
        <p:spPr>
          <a:xfrm>
            <a:off x="1278225" y="4029994"/>
            <a:ext cx="3412162" cy="92233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  <a:buSzPct val="25000"/>
            </a:pP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ahirtonlopes@gmail.com</a:t>
            </a:r>
            <a:endParaRPr lang="en-US" sz="2400" dirty="0">
              <a:latin typeface="Lato"/>
              <a:ea typeface="Lato"/>
              <a:cs typeface="Lato"/>
              <a:sym typeface="Lato"/>
            </a:endParaRPr>
          </a:p>
          <a:p>
            <a:pPr>
              <a:spcBef>
                <a:spcPts val="0"/>
              </a:spcBef>
              <a:buSzPct val="25000"/>
            </a:pP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github.com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/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AhirtonL</a:t>
            </a:r>
            <a:endParaRPr lang="en-US" sz="2400" dirty="0">
              <a:latin typeface="Lato"/>
              <a:ea typeface="Lato"/>
              <a:cs typeface="Lato"/>
              <a:sym typeface="Lato"/>
            </a:endParaRPr>
          </a:p>
          <a:p>
            <a:pPr>
              <a:spcBef>
                <a:spcPts val="0"/>
              </a:spcBef>
              <a:buSzPct val="25000"/>
            </a:pP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slideshare.net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/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JosAhirtonBatistaLop</a:t>
            </a:r>
            <a:endParaRPr lang="en-US" sz="24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FC638384-5302-D242-B5C0-65DC565001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459" y="1916832"/>
            <a:ext cx="4089400" cy="4089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5488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ítulo 1">
            <a:extLst>
              <a:ext uri="{FF2B5EF4-FFF2-40B4-BE49-F238E27FC236}">
                <a16:creationId xmlns="" xmlns:a16="http://schemas.microsoft.com/office/drawing/2014/main" id="{41875C23-BC73-3B43-ADF9-98B54443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750" y="260350"/>
            <a:ext cx="8318530" cy="504825"/>
          </a:xfrm>
        </p:spPr>
        <p:txBody>
          <a:bodyPr/>
          <a:lstStyle/>
          <a:p>
            <a:pPr algn="ctr"/>
            <a:r>
              <a:rPr lang="pt-BR" altLang="en-US" sz="3600" dirty="0" err="1"/>
              <a:t>School</a:t>
            </a:r>
            <a:r>
              <a:rPr lang="pt-BR" altLang="en-US" sz="3600" dirty="0"/>
              <a:t> </a:t>
            </a:r>
            <a:r>
              <a:rPr lang="pt-BR" altLang="en-US" sz="3600" dirty="0" err="1"/>
              <a:t>of</a:t>
            </a:r>
            <a:r>
              <a:rPr lang="pt-BR" altLang="en-US" sz="3600" dirty="0"/>
              <a:t> AI SP – Conteúdo “Bônus”</a:t>
            </a:r>
            <a:endParaRPr lang="en-US" altLang="en-US" sz="3600" dirty="0"/>
          </a:p>
        </p:txBody>
      </p:sp>
      <p:sp>
        <p:nvSpPr>
          <p:cNvPr id="60418" name="Rectangle 1">
            <a:extLst>
              <a:ext uri="{FF2B5EF4-FFF2-40B4-BE49-F238E27FC236}">
                <a16:creationId xmlns="" xmlns:a16="http://schemas.microsoft.com/office/drawing/2014/main" id="{B6325C7D-546C-E743-80C5-6785D4B188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" y="1142985"/>
            <a:ext cx="7993063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en-US" sz="2400" dirty="0"/>
              <a:t>ETL / </a:t>
            </a:r>
            <a:r>
              <a:rPr lang="en-US" altLang="en-US" sz="2400" dirty="0" err="1"/>
              <a:t>Qualidade</a:t>
            </a:r>
            <a:r>
              <a:rPr lang="en-US" altLang="en-US" sz="2400" dirty="0"/>
              <a:t> de Dados e </a:t>
            </a:r>
            <a:r>
              <a:rPr lang="en-US" altLang="en-US" sz="2400" dirty="0" err="1"/>
              <a:t>Principais</a:t>
            </a:r>
            <a:r>
              <a:rPr lang="en-US" altLang="en-US" sz="2400" dirty="0"/>
              <a:t> Bases;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400" dirty="0" err="1"/>
              <a:t>Infraestrutura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para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Hadoop</a:t>
            </a:r>
            <a:r>
              <a:rPr lang="en-US" altLang="en-US" sz="2400" dirty="0"/>
              <a:t>, Spark, </a:t>
            </a:r>
            <a:r>
              <a:rPr lang="en-US" altLang="en-US" sz="2400" dirty="0" err="1"/>
              <a:t>NoSQL</a:t>
            </a:r>
            <a:r>
              <a:rPr lang="en-US" altLang="en-US" sz="2400" dirty="0"/>
              <a:t> e </a:t>
            </a:r>
            <a:r>
              <a:rPr lang="en-US" altLang="en-US" sz="2400" dirty="0" err="1"/>
              <a:t>tópicos</a:t>
            </a:r>
            <a:r>
              <a:rPr lang="en-US" altLang="en-US" sz="2400" dirty="0"/>
              <a:t> </a:t>
            </a:r>
            <a:r>
              <a:rPr lang="en-US" altLang="en-US" sz="2400" dirty="0" err="1"/>
              <a:t>em</a:t>
            </a:r>
            <a:r>
              <a:rPr lang="en-US" altLang="en-US" sz="2400" dirty="0"/>
              <a:t> HPC;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400" dirty="0"/>
              <a:t>Text Mining;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400" dirty="0" err="1"/>
              <a:t>Visão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Computacional</a:t>
            </a:r>
            <a:r>
              <a:rPr lang="en-US" altLang="en-US" sz="2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alt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3725769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en-US" altLang="en-US" smtClean="0"/>
              <a:t>O que é Aprendizagem?</a:t>
            </a:r>
            <a:endParaRPr lang="pt-BR" altLang="en-US" smtClean="0"/>
          </a:p>
        </p:txBody>
      </p:sp>
      <p:pic>
        <p:nvPicPr>
          <p:cNvPr id="3277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2988" y="1341438"/>
            <a:ext cx="7285037" cy="5027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en-US" altLang="en-US" sz="3200" dirty="0" smtClean="0"/>
              <a:t>Dado, </a:t>
            </a:r>
            <a:r>
              <a:rPr lang="en-US" altLang="en-US" sz="3200" dirty="0" err="1" smtClean="0"/>
              <a:t>Informação</a:t>
            </a:r>
            <a:r>
              <a:rPr lang="en-US" altLang="en-US" sz="3200" dirty="0" smtClean="0"/>
              <a:t> e </a:t>
            </a:r>
            <a:r>
              <a:rPr lang="en-US" altLang="en-US" sz="3200" dirty="0" err="1" smtClean="0"/>
              <a:t>Conhecimento</a:t>
            </a:r>
            <a:endParaRPr lang="pt-BR" altLang="en-US" sz="3200" dirty="0" smtClean="0"/>
          </a:p>
        </p:txBody>
      </p:sp>
      <p:pic>
        <p:nvPicPr>
          <p:cNvPr id="3379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6013" y="1052513"/>
            <a:ext cx="7424737" cy="558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4"/>
          <p:cNvSpPr txBox="1">
            <a:spLocks noChangeArrowheads="1"/>
          </p:cNvSpPr>
          <p:nvPr/>
        </p:nvSpPr>
        <p:spPr bwMode="auto">
          <a:xfrm>
            <a:off x="468313" y="260350"/>
            <a:ext cx="85693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800" b="1" dirty="0"/>
              <a:t>IA, ML &amp; DL</a:t>
            </a:r>
            <a:endParaRPr lang="pt-BR" altLang="pt-BR" sz="2800" b="1" dirty="0">
              <a:ea typeface="宋体" pitchFamily="2" charset="-122"/>
            </a:endParaRPr>
          </a:p>
        </p:txBody>
      </p:sp>
      <p:pic>
        <p:nvPicPr>
          <p:cNvPr id="34819" name="Picture 4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6563" y="1052513"/>
            <a:ext cx="8424862" cy="5351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ítulo 1">
            <a:extLst>
              <a:ext uri="{FF2B5EF4-FFF2-40B4-BE49-F238E27FC236}">
                <a16:creationId xmlns:a16="http://schemas.microsoft.com/office/drawing/2014/main" xmlns="" id="{DB6ABDFD-8CCB-0E4A-B8FC-036EECB2F9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404664"/>
            <a:ext cx="7056438" cy="504825"/>
          </a:xfrm>
        </p:spPr>
        <p:txBody>
          <a:bodyPr/>
          <a:lstStyle/>
          <a:p>
            <a:r>
              <a:rPr lang="pt-BR" altLang="en-US" sz="3600" dirty="0"/>
              <a:t>Fluxo  em Intelig</a:t>
            </a:r>
            <a:r>
              <a:rPr lang="en-US" altLang="en-US" sz="3600" dirty="0" err="1"/>
              <a:t>ência</a:t>
            </a:r>
            <a:r>
              <a:rPr lang="en-US" altLang="en-US" sz="3600" dirty="0"/>
              <a:t> Artificial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xmlns="" id="{F1568BB6-4C23-7F4A-A13D-19AD02DCE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800" y="2209800"/>
            <a:ext cx="9042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0508835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ckTema">
  <a:themeElements>
    <a:clrScheme name="Integração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Mack2">
      <a:majorFont>
        <a:latin typeface="Arial Rounded MT Bold"/>
        <a:ea typeface=""/>
        <a:cs typeface=""/>
      </a:majorFont>
      <a:minorFont>
        <a:latin typeface="Consolas"/>
        <a:ea typeface=""/>
        <a:cs typeface=""/>
      </a:minorFont>
    </a:fontScheme>
    <a:fmtScheme name="Patrimônio Líquido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15405</TotalTime>
  <Words>1086</Words>
  <Application>Microsoft Macintosh PowerPoint</Application>
  <PresentationFormat>Apresentação na tela (4:3)</PresentationFormat>
  <Paragraphs>173</Paragraphs>
  <Slides>44</Slides>
  <Notes>12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44</vt:i4>
      </vt:variant>
    </vt:vector>
  </HeadingPairs>
  <TitlesOfParts>
    <vt:vector size="45" baseType="lpstr">
      <vt:lpstr>MackTema</vt:lpstr>
      <vt:lpstr>Slide 1</vt:lpstr>
      <vt:lpstr>About Me</vt:lpstr>
      <vt:lpstr>Ferramentais</vt:lpstr>
      <vt:lpstr>School of AI SP – Conteúdo</vt:lpstr>
      <vt:lpstr>School of AI SP – Conteúdo “Bônus”</vt:lpstr>
      <vt:lpstr>O que é Aprendizagem?</vt:lpstr>
      <vt:lpstr>Dado, Informação e Conhecimento</vt:lpstr>
      <vt:lpstr>Slide 8</vt:lpstr>
      <vt:lpstr>Fluxo  em Inteligência Artificial</vt:lpstr>
      <vt:lpstr>Fluxo em Machine Learning</vt:lpstr>
      <vt:lpstr>Aprendizagem em ML</vt:lpstr>
      <vt:lpstr>Problemas Canônicos em ML</vt:lpstr>
      <vt:lpstr>Algoritmos em ML</vt:lpstr>
      <vt:lpstr>Machine Learning</vt:lpstr>
      <vt:lpstr>Machine Learning</vt:lpstr>
      <vt:lpstr>Machine Learning</vt:lpstr>
      <vt:lpstr>Slide 17</vt:lpstr>
      <vt:lpstr>Slide 18</vt:lpstr>
      <vt:lpstr>Fluxo de Trabalho</vt:lpstr>
      <vt:lpstr>Slide 20</vt:lpstr>
      <vt:lpstr>Fluxo de Trabalho</vt:lpstr>
      <vt:lpstr>Slide 22</vt:lpstr>
      <vt:lpstr>Fluxo de Trabalho</vt:lpstr>
      <vt:lpstr>Fluxo de Trabalho</vt:lpstr>
      <vt:lpstr>Slide 25</vt:lpstr>
      <vt:lpstr>Slide 26</vt:lpstr>
      <vt:lpstr>Árvore de Decisão</vt:lpstr>
      <vt:lpstr>Árvore de Decisão</vt:lpstr>
      <vt:lpstr>Árvore de Decisão</vt:lpstr>
      <vt:lpstr>Árvore de Decisão</vt:lpstr>
      <vt:lpstr>Construção de uma Árvore de Decisão</vt:lpstr>
      <vt:lpstr>Slide 32</vt:lpstr>
      <vt:lpstr>Medidas de Partição</vt:lpstr>
      <vt:lpstr>Medidas de Partição</vt:lpstr>
      <vt:lpstr>Ganho de Informação</vt:lpstr>
      <vt:lpstr>Cálculo do Ganho de Informação – Atributos Numéricos</vt:lpstr>
      <vt:lpstr>Cálculo do Ganho de Informação – Atributos Numéricos</vt:lpstr>
      <vt:lpstr>Cálculo do Ganho de Informação – Atributos Nominais</vt:lpstr>
      <vt:lpstr>Cálculo do Ganho de Informação – Atributos Nominais</vt:lpstr>
      <vt:lpstr>Cálculo do Ganho de Informação – Atributos Nominais</vt:lpstr>
      <vt:lpstr>Critérios de Parada</vt:lpstr>
      <vt:lpstr>Construção de uma Árvore</vt:lpstr>
      <vt:lpstr>Slide 43</vt:lpstr>
      <vt:lpstr>Slide 44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Rafael</dc:creator>
  <cp:lastModifiedBy>Jose Ahirton Batista Lopes Filho</cp:lastModifiedBy>
  <cp:revision>669</cp:revision>
  <dcterms:created xsi:type="dcterms:W3CDTF">2009-11-26T19:30:22Z</dcterms:created>
  <dcterms:modified xsi:type="dcterms:W3CDTF">2019-02-26T20:43:20Z</dcterms:modified>
</cp:coreProperties>
</file>